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Bold" charset="1" panose="00000800000000000000"/>
      <p:regular r:id="rId27"/>
    </p:embeddedFont>
    <p:embeddedFont>
      <p:font typeface="Poppins" charset="1" panose="00000500000000000000"/>
      <p:regular r:id="rId28"/>
    </p:embeddedFont>
    <p:embeddedFont>
      <p:font typeface="Canva Sans Bold" charset="1" panose="020B0803030501040103"/>
      <p:regular r:id="rId29"/>
    </p:embeddedFont>
    <p:embeddedFont>
      <p:font typeface="Nunito" charset="1" panose="00000500000000000000"/>
      <p:regular r:id="rId33"/>
    </p:embeddedFont>
    <p:embeddedFont>
      <p:font typeface="Nunito Bold" charset="1" panose="00000800000000000000"/>
      <p:regular r:id="rId34"/>
    </p:embeddedFont>
    <p:embeddedFont>
      <p:font typeface="Poppins Medium" charset="1" panose="00000600000000000000"/>
      <p:regular r:id="rId35"/>
    </p:embeddedFont>
    <p:embeddedFont>
      <p:font typeface="Poppins Semi-Bold" charset="1" panose="00000700000000000000"/>
      <p:regular r:id="rId36"/>
    </p:embeddedFont>
    <p:embeddedFont>
      <p:font typeface="League Spartan" charset="1" panose="00000800000000000000"/>
      <p:regular r:id="rId37"/>
    </p:embeddedFont>
    <p:embeddedFont>
      <p:font typeface="Montserrat" charset="1" panose="00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ความเป็นไปได้ของตลาด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44.png" Type="http://schemas.openxmlformats.org/officeDocument/2006/relationships/image"/><Relationship Id="rId17" Target="../media/image45.png" Type="http://schemas.openxmlformats.org/officeDocument/2006/relationships/image"/><Relationship Id="rId18" Target="../media/image46.png" Type="http://schemas.openxmlformats.org/officeDocument/2006/relationships/image"/><Relationship Id="rId19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https://govwelfare.cgd.go.th/welfare/reportSubprov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19" Target="../media/image23.png" Type="http://schemas.openxmlformats.org/officeDocument/2006/relationships/image"/><Relationship Id="rId2" Target="../media/image1.pn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sv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743207"/>
            <a:ext cx="18288000" cy="7720720"/>
            <a:chOff x="0" y="0"/>
            <a:chExt cx="4816593" cy="2033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33441"/>
            </a:xfrm>
            <a:custGeom>
              <a:avLst/>
              <a:gdLst/>
              <a:ahLst/>
              <a:cxnLst/>
              <a:rect r="r" b="b" t="t" l="l"/>
              <a:pathLst>
                <a:path h="2033441" w="4816592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1991107"/>
                  </a:lnTo>
                  <a:cubicBezTo>
                    <a:pt x="4816592" y="2002335"/>
                    <a:pt x="4812132" y="2013103"/>
                    <a:pt x="4804193" y="2021042"/>
                  </a:cubicBezTo>
                  <a:cubicBezTo>
                    <a:pt x="4796254" y="2028980"/>
                    <a:pt x="4785487" y="2033441"/>
                    <a:pt x="4774259" y="2033441"/>
                  </a:cubicBezTo>
                  <a:lnTo>
                    <a:pt x="42333" y="2033441"/>
                  </a:lnTo>
                  <a:cubicBezTo>
                    <a:pt x="31106" y="2033441"/>
                    <a:pt x="20338" y="2028980"/>
                    <a:pt x="12399" y="2021042"/>
                  </a:cubicBezTo>
                  <a:cubicBezTo>
                    <a:pt x="4460" y="2013103"/>
                    <a:pt x="0" y="2002335"/>
                    <a:pt x="0" y="1991107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1F0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09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971195"/>
            <a:ext cx="3249888" cy="32498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96591" y="7314237"/>
            <a:ext cx="1114105" cy="1112903"/>
            <a:chOff x="0" y="0"/>
            <a:chExt cx="812800" cy="811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62237" y="6687920"/>
            <a:ext cx="1981763" cy="1979625"/>
            <a:chOff x="0" y="0"/>
            <a:chExt cx="812800" cy="811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080130" y="2971195"/>
            <a:ext cx="5242367" cy="5242367"/>
          </a:xfrm>
          <a:custGeom>
            <a:avLst/>
            <a:gdLst/>
            <a:ahLst/>
            <a:cxnLst/>
            <a:rect r="r" b="b" t="t" l="l"/>
            <a:pathLst>
              <a:path h="5242367" w="5242367">
                <a:moveTo>
                  <a:pt x="0" y="0"/>
                </a:moveTo>
                <a:lnTo>
                  <a:pt x="5242368" y="0"/>
                </a:lnTo>
                <a:lnTo>
                  <a:pt x="5242368" y="5242367"/>
                </a:lnTo>
                <a:lnTo>
                  <a:pt x="0" y="524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24456" y="2360010"/>
            <a:ext cx="1979662" cy="1979662"/>
          </a:xfrm>
          <a:custGeom>
            <a:avLst/>
            <a:gdLst/>
            <a:ahLst/>
            <a:cxnLst/>
            <a:rect r="r" b="b" t="t" l="l"/>
            <a:pathLst>
              <a:path h="1979662" w="1979662">
                <a:moveTo>
                  <a:pt x="0" y="0"/>
                </a:moveTo>
                <a:lnTo>
                  <a:pt x="1979662" y="0"/>
                </a:lnTo>
                <a:lnTo>
                  <a:pt x="1979662" y="1979662"/>
                </a:lnTo>
                <a:lnTo>
                  <a:pt x="0" y="1979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873593" y="2599720"/>
            <a:ext cx="10385707" cy="2322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946"/>
              </a:lnSpc>
            </a:pPr>
            <a:r>
              <a:rPr lang="en-US" sz="1281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ฟินชัวร์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00417" y="5166499"/>
            <a:ext cx="7677933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Stay Protected, Pay Smarter -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Dynamic Pricing for Everyday Risks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066447" y="-404892"/>
            <a:ext cx="5529805" cy="5529805"/>
          </a:xfrm>
          <a:custGeom>
            <a:avLst/>
            <a:gdLst/>
            <a:ahLst/>
            <a:cxnLst/>
            <a:rect r="r" b="b" t="t" l="l"/>
            <a:pathLst>
              <a:path h="5529805" w="5529805">
                <a:moveTo>
                  <a:pt x="0" y="0"/>
                </a:moveTo>
                <a:lnTo>
                  <a:pt x="5529805" y="0"/>
                </a:lnTo>
                <a:lnTo>
                  <a:pt x="5529805" y="5529805"/>
                </a:lnTo>
                <a:lnTo>
                  <a:pt x="0" y="5529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272240" y="7173475"/>
            <a:ext cx="2809421" cy="2988140"/>
            <a:chOff x="0" y="0"/>
            <a:chExt cx="3745895" cy="3984186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745895" cy="3984186"/>
              <a:chOff x="0" y="0"/>
              <a:chExt cx="812800" cy="86450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64505"/>
              </a:xfrm>
              <a:custGeom>
                <a:avLst/>
                <a:gdLst/>
                <a:ahLst/>
                <a:cxnLst/>
                <a:rect r="r" b="b" t="t" l="l"/>
                <a:pathLst>
                  <a:path h="864505" w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736565"/>
                    </a:lnTo>
                    <a:cubicBezTo>
                      <a:pt x="812800" y="770497"/>
                      <a:pt x="799321" y="803039"/>
                      <a:pt x="775327" y="827032"/>
                    </a:cubicBezTo>
                    <a:cubicBezTo>
                      <a:pt x="751333" y="851026"/>
                      <a:pt x="718791" y="864505"/>
                      <a:pt x="684859" y="864505"/>
                    </a:cubicBezTo>
                    <a:lnTo>
                      <a:pt x="127941" y="864505"/>
                    </a:lnTo>
                    <a:cubicBezTo>
                      <a:pt x="94009" y="864505"/>
                      <a:pt x="61467" y="851026"/>
                      <a:pt x="37473" y="827032"/>
                    </a:cubicBezTo>
                    <a:cubicBezTo>
                      <a:pt x="13479" y="803039"/>
                      <a:pt x="0" y="770497"/>
                      <a:pt x="0" y="736565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FBFEF9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57150"/>
                <a:ext cx="812800" cy="8073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06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381106" y="265767"/>
              <a:ext cx="2983682" cy="2983682"/>
            </a:xfrm>
            <a:custGeom>
              <a:avLst/>
              <a:gdLst/>
              <a:ahLst/>
              <a:cxnLst/>
              <a:rect r="r" b="b" t="t" l="l"/>
              <a:pathLst>
                <a:path h="2983682" w="2983682">
                  <a:moveTo>
                    <a:pt x="0" y="0"/>
                  </a:moveTo>
                  <a:lnTo>
                    <a:pt x="2983683" y="0"/>
                  </a:lnTo>
                  <a:lnTo>
                    <a:pt x="2983683" y="2983682"/>
                  </a:lnTo>
                  <a:lnTo>
                    <a:pt x="0" y="2983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3324331"/>
              <a:ext cx="3745895" cy="562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8"/>
                </a:lnSpc>
                <a:spcBef>
                  <a:spcPct val="0"/>
                </a:spcBef>
              </a:pPr>
              <a:r>
                <a:rPr lang="en-US" b="true" sz="254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More Details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63580" y="-698391"/>
            <a:ext cx="2181682" cy="218168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09595" y="-2776998"/>
            <a:ext cx="4692701" cy="4692701"/>
          </a:xfrm>
          <a:custGeom>
            <a:avLst/>
            <a:gdLst/>
            <a:ahLst/>
            <a:cxnLst/>
            <a:rect r="r" b="b" t="t" l="l"/>
            <a:pathLst>
              <a:path h="4692701" w="4692701">
                <a:moveTo>
                  <a:pt x="0" y="0"/>
                </a:moveTo>
                <a:lnTo>
                  <a:pt x="4692701" y="0"/>
                </a:lnTo>
                <a:lnTo>
                  <a:pt x="4692701" y="4692701"/>
                </a:lnTo>
                <a:lnTo>
                  <a:pt x="0" y="469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09595" y="801580"/>
            <a:ext cx="913693" cy="912707"/>
            <a:chOff x="0" y="0"/>
            <a:chExt cx="812800" cy="8119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389004"/>
            <a:ext cx="2136460" cy="1875781"/>
            <a:chOff x="0" y="0"/>
            <a:chExt cx="1152023" cy="10114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2023" cy="1011459"/>
            </a:xfrm>
            <a:custGeom>
              <a:avLst/>
              <a:gdLst/>
              <a:ahLst/>
              <a:cxnLst/>
              <a:rect r="r" b="b" t="t" l="l"/>
              <a:pathLst>
                <a:path h="1011459" w="1152023">
                  <a:moveTo>
                    <a:pt x="184809" y="0"/>
                  </a:moveTo>
                  <a:lnTo>
                    <a:pt x="967214" y="0"/>
                  </a:lnTo>
                  <a:cubicBezTo>
                    <a:pt x="1016228" y="0"/>
                    <a:pt x="1063235" y="19471"/>
                    <a:pt x="1097894" y="54129"/>
                  </a:cubicBezTo>
                  <a:cubicBezTo>
                    <a:pt x="1132552" y="88788"/>
                    <a:pt x="1152023" y="135795"/>
                    <a:pt x="1152023" y="184809"/>
                  </a:cubicBezTo>
                  <a:lnTo>
                    <a:pt x="1152023" y="826650"/>
                  </a:lnTo>
                  <a:cubicBezTo>
                    <a:pt x="1152023" y="875665"/>
                    <a:pt x="1132552" y="922672"/>
                    <a:pt x="1097894" y="957330"/>
                  </a:cubicBezTo>
                  <a:cubicBezTo>
                    <a:pt x="1063235" y="991989"/>
                    <a:pt x="1016228" y="1011459"/>
                    <a:pt x="967214" y="1011459"/>
                  </a:cubicBezTo>
                  <a:lnTo>
                    <a:pt x="184809" y="1011459"/>
                  </a:lnTo>
                  <a:cubicBezTo>
                    <a:pt x="135795" y="1011459"/>
                    <a:pt x="88788" y="991989"/>
                    <a:pt x="54129" y="957330"/>
                  </a:cubicBezTo>
                  <a:cubicBezTo>
                    <a:pt x="19471" y="922672"/>
                    <a:pt x="0" y="875665"/>
                    <a:pt x="0" y="826650"/>
                  </a:cubicBezTo>
                  <a:lnTo>
                    <a:pt x="0" y="184809"/>
                  </a:lnTo>
                  <a:cubicBezTo>
                    <a:pt x="0" y="135795"/>
                    <a:pt x="19471" y="88788"/>
                    <a:pt x="54129" y="54129"/>
                  </a:cubicBezTo>
                  <a:cubicBezTo>
                    <a:pt x="88788" y="19471"/>
                    <a:pt x="135795" y="0"/>
                    <a:pt x="184809" y="0"/>
                  </a:cubicBezTo>
                  <a:close/>
                </a:path>
              </a:pathLst>
            </a:custGeom>
            <a:solidFill>
              <a:srgbClr val="F7D7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52023" cy="103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33841" y="4389004"/>
            <a:ext cx="2136460" cy="1875781"/>
            <a:chOff x="0" y="0"/>
            <a:chExt cx="1152023" cy="10114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2023" cy="1011459"/>
            </a:xfrm>
            <a:custGeom>
              <a:avLst/>
              <a:gdLst/>
              <a:ahLst/>
              <a:cxnLst/>
              <a:rect r="r" b="b" t="t" l="l"/>
              <a:pathLst>
                <a:path h="1011459" w="1152023">
                  <a:moveTo>
                    <a:pt x="184809" y="0"/>
                  </a:moveTo>
                  <a:lnTo>
                    <a:pt x="967214" y="0"/>
                  </a:lnTo>
                  <a:cubicBezTo>
                    <a:pt x="1016228" y="0"/>
                    <a:pt x="1063235" y="19471"/>
                    <a:pt x="1097894" y="54129"/>
                  </a:cubicBezTo>
                  <a:cubicBezTo>
                    <a:pt x="1132552" y="88788"/>
                    <a:pt x="1152023" y="135795"/>
                    <a:pt x="1152023" y="184809"/>
                  </a:cubicBezTo>
                  <a:lnTo>
                    <a:pt x="1152023" y="826650"/>
                  </a:lnTo>
                  <a:cubicBezTo>
                    <a:pt x="1152023" y="875665"/>
                    <a:pt x="1132552" y="922672"/>
                    <a:pt x="1097894" y="957330"/>
                  </a:cubicBezTo>
                  <a:cubicBezTo>
                    <a:pt x="1063235" y="991989"/>
                    <a:pt x="1016228" y="1011459"/>
                    <a:pt x="967214" y="1011459"/>
                  </a:cubicBezTo>
                  <a:lnTo>
                    <a:pt x="184809" y="1011459"/>
                  </a:lnTo>
                  <a:cubicBezTo>
                    <a:pt x="135795" y="1011459"/>
                    <a:pt x="88788" y="991989"/>
                    <a:pt x="54129" y="957330"/>
                  </a:cubicBezTo>
                  <a:cubicBezTo>
                    <a:pt x="19471" y="922672"/>
                    <a:pt x="0" y="875665"/>
                    <a:pt x="0" y="826650"/>
                  </a:cubicBezTo>
                  <a:lnTo>
                    <a:pt x="0" y="184809"/>
                  </a:lnTo>
                  <a:cubicBezTo>
                    <a:pt x="0" y="135795"/>
                    <a:pt x="19471" y="88788"/>
                    <a:pt x="54129" y="54129"/>
                  </a:cubicBezTo>
                  <a:cubicBezTo>
                    <a:pt x="88788" y="19471"/>
                    <a:pt x="135795" y="0"/>
                    <a:pt x="184809" y="0"/>
                  </a:cubicBezTo>
                  <a:close/>
                </a:path>
              </a:pathLst>
            </a:custGeom>
            <a:solidFill>
              <a:srgbClr val="F7D76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152023" cy="103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6379085"/>
            <a:ext cx="2136460" cy="1875781"/>
            <a:chOff x="0" y="0"/>
            <a:chExt cx="1152023" cy="10114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2023" cy="1011459"/>
            </a:xfrm>
            <a:custGeom>
              <a:avLst/>
              <a:gdLst/>
              <a:ahLst/>
              <a:cxnLst/>
              <a:rect r="r" b="b" t="t" l="l"/>
              <a:pathLst>
                <a:path h="1011459" w="1152023">
                  <a:moveTo>
                    <a:pt x="184809" y="0"/>
                  </a:moveTo>
                  <a:lnTo>
                    <a:pt x="967214" y="0"/>
                  </a:lnTo>
                  <a:cubicBezTo>
                    <a:pt x="1016228" y="0"/>
                    <a:pt x="1063235" y="19471"/>
                    <a:pt x="1097894" y="54129"/>
                  </a:cubicBezTo>
                  <a:cubicBezTo>
                    <a:pt x="1132552" y="88788"/>
                    <a:pt x="1152023" y="135795"/>
                    <a:pt x="1152023" y="184809"/>
                  </a:cubicBezTo>
                  <a:lnTo>
                    <a:pt x="1152023" y="826650"/>
                  </a:lnTo>
                  <a:cubicBezTo>
                    <a:pt x="1152023" y="875665"/>
                    <a:pt x="1132552" y="922672"/>
                    <a:pt x="1097894" y="957330"/>
                  </a:cubicBezTo>
                  <a:cubicBezTo>
                    <a:pt x="1063235" y="991989"/>
                    <a:pt x="1016228" y="1011459"/>
                    <a:pt x="967214" y="1011459"/>
                  </a:cubicBezTo>
                  <a:lnTo>
                    <a:pt x="184809" y="1011459"/>
                  </a:lnTo>
                  <a:cubicBezTo>
                    <a:pt x="135795" y="1011459"/>
                    <a:pt x="88788" y="991989"/>
                    <a:pt x="54129" y="957330"/>
                  </a:cubicBezTo>
                  <a:cubicBezTo>
                    <a:pt x="19471" y="922672"/>
                    <a:pt x="0" y="875665"/>
                    <a:pt x="0" y="826650"/>
                  </a:cubicBezTo>
                  <a:lnTo>
                    <a:pt x="0" y="184809"/>
                  </a:lnTo>
                  <a:cubicBezTo>
                    <a:pt x="0" y="135795"/>
                    <a:pt x="19471" y="88788"/>
                    <a:pt x="54129" y="54129"/>
                  </a:cubicBezTo>
                  <a:cubicBezTo>
                    <a:pt x="88788" y="19471"/>
                    <a:pt x="135795" y="0"/>
                    <a:pt x="184809" y="0"/>
                  </a:cubicBezTo>
                  <a:close/>
                </a:path>
              </a:pathLst>
            </a:custGeom>
            <a:solidFill>
              <a:srgbClr val="F7D76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152023" cy="103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239598" y="6379085"/>
            <a:ext cx="2136460" cy="1875781"/>
            <a:chOff x="0" y="0"/>
            <a:chExt cx="1152023" cy="10114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2023" cy="1011459"/>
            </a:xfrm>
            <a:custGeom>
              <a:avLst/>
              <a:gdLst/>
              <a:ahLst/>
              <a:cxnLst/>
              <a:rect r="r" b="b" t="t" l="l"/>
              <a:pathLst>
                <a:path h="1011459" w="1152023">
                  <a:moveTo>
                    <a:pt x="184809" y="0"/>
                  </a:moveTo>
                  <a:lnTo>
                    <a:pt x="967214" y="0"/>
                  </a:lnTo>
                  <a:cubicBezTo>
                    <a:pt x="1016228" y="0"/>
                    <a:pt x="1063235" y="19471"/>
                    <a:pt x="1097894" y="54129"/>
                  </a:cubicBezTo>
                  <a:cubicBezTo>
                    <a:pt x="1132552" y="88788"/>
                    <a:pt x="1152023" y="135795"/>
                    <a:pt x="1152023" y="184809"/>
                  </a:cubicBezTo>
                  <a:lnTo>
                    <a:pt x="1152023" y="826650"/>
                  </a:lnTo>
                  <a:cubicBezTo>
                    <a:pt x="1152023" y="875665"/>
                    <a:pt x="1132552" y="922672"/>
                    <a:pt x="1097894" y="957330"/>
                  </a:cubicBezTo>
                  <a:cubicBezTo>
                    <a:pt x="1063235" y="991989"/>
                    <a:pt x="1016228" y="1011459"/>
                    <a:pt x="967214" y="1011459"/>
                  </a:cubicBezTo>
                  <a:lnTo>
                    <a:pt x="184809" y="1011459"/>
                  </a:lnTo>
                  <a:cubicBezTo>
                    <a:pt x="135795" y="1011459"/>
                    <a:pt x="88788" y="991989"/>
                    <a:pt x="54129" y="957330"/>
                  </a:cubicBezTo>
                  <a:cubicBezTo>
                    <a:pt x="19471" y="922672"/>
                    <a:pt x="0" y="875665"/>
                    <a:pt x="0" y="826650"/>
                  </a:cubicBezTo>
                  <a:lnTo>
                    <a:pt x="0" y="184809"/>
                  </a:lnTo>
                  <a:cubicBezTo>
                    <a:pt x="0" y="135795"/>
                    <a:pt x="19471" y="88788"/>
                    <a:pt x="54129" y="54129"/>
                  </a:cubicBezTo>
                  <a:cubicBezTo>
                    <a:pt x="88788" y="19471"/>
                    <a:pt x="135795" y="0"/>
                    <a:pt x="184809" y="0"/>
                  </a:cubicBezTo>
                  <a:close/>
                </a:path>
              </a:pathLst>
            </a:custGeom>
            <a:solidFill>
              <a:srgbClr val="F7D76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152023" cy="103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966428" y="3608064"/>
            <a:ext cx="9671094" cy="5967277"/>
          </a:xfrm>
          <a:custGeom>
            <a:avLst/>
            <a:gdLst/>
            <a:ahLst/>
            <a:cxnLst/>
            <a:rect r="r" b="b" t="t" l="l"/>
            <a:pathLst>
              <a:path h="5967277" w="9671094">
                <a:moveTo>
                  <a:pt x="0" y="0"/>
                </a:moveTo>
                <a:lnTo>
                  <a:pt x="9671094" y="0"/>
                </a:lnTo>
                <a:lnTo>
                  <a:pt x="9671094" y="5967278"/>
                </a:lnTo>
                <a:lnTo>
                  <a:pt x="0" y="5967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9" t="0" r="-13157" b="-5454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5587489" y="3609195"/>
            <a:ext cx="1621778" cy="5966146"/>
            <a:chOff x="0" y="0"/>
            <a:chExt cx="427135" cy="15713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7135" cy="1571331"/>
            </a:xfrm>
            <a:custGeom>
              <a:avLst/>
              <a:gdLst/>
              <a:ahLst/>
              <a:cxnLst/>
              <a:rect r="r" b="b" t="t" l="l"/>
              <a:pathLst>
                <a:path h="1571331" w="427135">
                  <a:moveTo>
                    <a:pt x="0" y="0"/>
                  </a:moveTo>
                  <a:lnTo>
                    <a:pt x="427135" y="0"/>
                  </a:lnTo>
                  <a:lnTo>
                    <a:pt x="427135" y="1571331"/>
                  </a:lnTo>
                  <a:lnTo>
                    <a:pt x="0" y="15713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427135" cy="1638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340480" y="6516686"/>
            <a:ext cx="171770" cy="292374"/>
          </a:xfrm>
          <a:custGeom>
            <a:avLst/>
            <a:gdLst/>
            <a:ahLst/>
            <a:cxnLst/>
            <a:rect r="r" b="b" t="t" l="l"/>
            <a:pathLst>
              <a:path h="292374" w="171770">
                <a:moveTo>
                  <a:pt x="0" y="0"/>
                </a:moveTo>
                <a:lnTo>
                  <a:pt x="171770" y="0"/>
                </a:lnTo>
                <a:lnTo>
                  <a:pt x="171770" y="292374"/>
                </a:lnTo>
                <a:lnTo>
                  <a:pt x="0" y="292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281365" y="8450324"/>
            <a:ext cx="405464" cy="445120"/>
          </a:xfrm>
          <a:custGeom>
            <a:avLst/>
            <a:gdLst/>
            <a:ahLst/>
            <a:cxnLst/>
            <a:rect r="r" b="b" t="t" l="l"/>
            <a:pathLst>
              <a:path h="445120" w="405464">
                <a:moveTo>
                  <a:pt x="0" y="0"/>
                </a:moveTo>
                <a:lnTo>
                  <a:pt x="405463" y="0"/>
                </a:lnTo>
                <a:lnTo>
                  <a:pt x="405463" y="445120"/>
                </a:lnTo>
                <a:lnTo>
                  <a:pt x="0" y="44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459642" y="6623590"/>
            <a:ext cx="171770" cy="292374"/>
          </a:xfrm>
          <a:custGeom>
            <a:avLst/>
            <a:gdLst/>
            <a:ahLst/>
            <a:cxnLst/>
            <a:rect r="r" b="b" t="t" l="l"/>
            <a:pathLst>
              <a:path h="292374" w="171770">
                <a:moveTo>
                  <a:pt x="0" y="0"/>
                </a:moveTo>
                <a:lnTo>
                  <a:pt x="171770" y="0"/>
                </a:lnTo>
                <a:lnTo>
                  <a:pt x="171770" y="292375"/>
                </a:lnTo>
                <a:lnTo>
                  <a:pt x="0" y="29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067601" y="7058152"/>
            <a:ext cx="405464" cy="445120"/>
          </a:xfrm>
          <a:custGeom>
            <a:avLst/>
            <a:gdLst/>
            <a:ahLst/>
            <a:cxnLst/>
            <a:rect r="r" b="b" t="t" l="l"/>
            <a:pathLst>
              <a:path h="445120" w="405464">
                <a:moveTo>
                  <a:pt x="0" y="0"/>
                </a:moveTo>
                <a:lnTo>
                  <a:pt x="405463" y="0"/>
                </a:lnTo>
                <a:lnTo>
                  <a:pt x="405463" y="445119"/>
                </a:lnTo>
                <a:lnTo>
                  <a:pt x="0" y="445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414902" y="4450405"/>
            <a:ext cx="1812799" cy="2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36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STANDARD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14902" y="4732072"/>
            <a:ext cx="1812799" cy="31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175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390 THB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14902" y="5130088"/>
            <a:ext cx="1812799" cy="85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Income Compensation : 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200 THB/day</a:t>
            </a:r>
          </a:p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Medical Expense Coverage: 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1,000 THB/visit</a:t>
            </a:r>
          </a:p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Death Benefit : 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3,600 THB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3209418" y="4331854"/>
            <a:ext cx="2223768" cy="2009131"/>
            <a:chOff x="0" y="0"/>
            <a:chExt cx="1199101" cy="108336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99101" cy="1083364"/>
            </a:xfrm>
            <a:custGeom>
              <a:avLst/>
              <a:gdLst/>
              <a:ahLst/>
              <a:cxnLst/>
              <a:rect r="r" b="b" t="t" l="l"/>
              <a:pathLst>
                <a:path h="1083364" w="1199101">
                  <a:moveTo>
                    <a:pt x="174072" y="0"/>
                  </a:moveTo>
                  <a:lnTo>
                    <a:pt x="1025029" y="0"/>
                  </a:lnTo>
                  <a:cubicBezTo>
                    <a:pt x="1121166" y="0"/>
                    <a:pt x="1199101" y="77935"/>
                    <a:pt x="1199101" y="174072"/>
                  </a:cubicBezTo>
                  <a:lnTo>
                    <a:pt x="1199101" y="909292"/>
                  </a:lnTo>
                  <a:cubicBezTo>
                    <a:pt x="1199101" y="1005430"/>
                    <a:pt x="1121166" y="1083364"/>
                    <a:pt x="1025029" y="1083364"/>
                  </a:cubicBezTo>
                  <a:lnTo>
                    <a:pt x="174072" y="1083364"/>
                  </a:lnTo>
                  <a:cubicBezTo>
                    <a:pt x="77935" y="1083364"/>
                    <a:pt x="0" y="1005430"/>
                    <a:pt x="0" y="909292"/>
                  </a:cubicBezTo>
                  <a:lnTo>
                    <a:pt x="0" y="174072"/>
                  </a:lnTo>
                  <a:cubicBezTo>
                    <a:pt x="0" y="77935"/>
                    <a:pt x="77935" y="0"/>
                    <a:pt x="1740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33924"/>
              </a:solidFill>
              <a:prstDash val="sysDot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1199101" cy="1102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5433186" y="5336419"/>
            <a:ext cx="5686488" cy="3283095"/>
          </a:xfrm>
          <a:prstGeom prst="line">
            <a:avLst/>
          </a:prstGeom>
          <a:ln cap="flat" w="19050">
            <a:solidFill>
              <a:srgbClr val="E3392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>
            <a:off x="5433186" y="5336419"/>
            <a:ext cx="8634415" cy="1980556"/>
          </a:xfrm>
          <a:prstGeom prst="line">
            <a:avLst/>
          </a:prstGeom>
          <a:ln cap="flat" w="19050">
            <a:solidFill>
              <a:srgbClr val="E3392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H="true">
            <a:off x="11484097" y="6809060"/>
            <a:ext cx="942268" cy="1698772"/>
          </a:xfrm>
          <a:prstGeom prst="line">
            <a:avLst/>
          </a:prstGeom>
          <a:ln cap="flat" w="9525">
            <a:solidFill>
              <a:srgbClr val="E3392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3545527" y="6915965"/>
            <a:ext cx="623887" cy="62102"/>
          </a:xfrm>
          <a:prstGeom prst="line">
            <a:avLst/>
          </a:prstGeom>
          <a:ln cap="flat" w="9525">
            <a:solidFill>
              <a:srgbClr val="E3392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1028700" y="720282"/>
            <a:ext cx="717310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MOCK UP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2413258"/>
            <a:ext cx="9403431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Insurance Coverage &amp; Benefits &amp; Dynamic Pricing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9761" y="4450405"/>
            <a:ext cx="1812799" cy="2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36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BASIC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09761" y="4732072"/>
            <a:ext cx="1812799" cy="31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175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190 THB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09761" y="5130088"/>
            <a:ext cx="1812799" cy="85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Income Compensation : 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150 THB/day</a:t>
            </a:r>
          </a:p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Medical Expense Coverage: 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500 THB/visit</a:t>
            </a:r>
          </a:p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Death Benefit : 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1,450 THB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09761" y="6440486"/>
            <a:ext cx="1812799" cy="2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36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09761" y="6722152"/>
            <a:ext cx="1812799" cy="31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175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590 THB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09761" y="7120169"/>
            <a:ext cx="1812799" cy="85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Income Compensation : 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300 THB/day</a:t>
            </a:r>
          </a:p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Medical Expense Coverage: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1,500 THB/visit</a:t>
            </a:r>
          </a:p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Death Benefit : 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5,400 THB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420659" y="6440486"/>
            <a:ext cx="1812799" cy="2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4"/>
              </a:lnSpc>
            </a:pPr>
            <a:r>
              <a:rPr lang="en-US" sz="136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PREMIUM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420659" y="6722152"/>
            <a:ext cx="1812799" cy="31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175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990 THB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420659" y="7120169"/>
            <a:ext cx="1812799" cy="1027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Income Compensation : 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500 THB/day</a:t>
            </a:r>
          </a:p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Medical Expense Coverage: 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2,000 THB/visit</a:t>
            </a:r>
          </a:p>
          <a:p>
            <a:pPr algn="l" marL="210908" indent="-105454" lvl="1">
              <a:lnSpc>
                <a:spcPts val="1367"/>
              </a:lnSpc>
              <a:buFont typeface="Arial"/>
              <a:buChar char="•"/>
            </a:pPr>
            <a:r>
              <a:rPr lang="en-US" sz="97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Death Benefit : </a:t>
            </a:r>
            <a:r>
              <a:rPr lang="en-US" b="true" sz="9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16,500 THB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782008" y="8058893"/>
            <a:ext cx="2691056" cy="1199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Forecasted AQI = 195 → </a:t>
            </a:r>
            <a:r>
              <a:rPr lang="en-US" b="true" sz="1154">
                <a:solidFill>
                  <a:srgbClr val="E33924"/>
                </a:solidFill>
                <a:latin typeface="Poppins Bold"/>
                <a:ea typeface="Poppins Bold"/>
                <a:cs typeface="Poppins Bold"/>
                <a:sym typeface="Poppins Bold"/>
              </a:rPr>
              <a:t>+5%</a:t>
            </a:r>
          </a:p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season (Jan) → </a:t>
            </a:r>
            <a:r>
              <a:rPr lang="en-US" b="true" sz="1154">
                <a:solidFill>
                  <a:srgbClr val="E33924"/>
                </a:solidFill>
                <a:latin typeface="Poppins Bold"/>
                <a:ea typeface="Poppins Bold"/>
                <a:cs typeface="Poppins Bold"/>
                <a:sym typeface="Poppins Bold"/>
              </a:rPr>
              <a:t>+4%</a:t>
            </a:r>
            <a:r>
              <a:rPr lang="en-US" sz="1154">
                <a:solidFill>
                  <a:srgbClr val="E33924"/>
                </a:solidFill>
                <a:latin typeface="Poppins"/>
                <a:ea typeface="Poppins"/>
                <a:cs typeface="Poppins"/>
                <a:sym typeface="Poppins"/>
              </a:rPr>
              <a:t> </a:t>
            </a:r>
          </a:p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demand → </a:t>
            </a:r>
            <a:r>
              <a:rPr lang="en-US" b="true" sz="1154">
                <a:solidFill>
                  <a:srgbClr val="E33924"/>
                </a:solidFill>
                <a:latin typeface="Poppins Bold"/>
                <a:ea typeface="Poppins Bold"/>
                <a:cs typeface="Poppins Bold"/>
                <a:sym typeface="Poppins Bold"/>
              </a:rPr>
              <a:t>+3%</a:t>
            </a:r>
            <a:r>
              <a:rPr lang="en-US" sz="1154">
                <a:solidFill>
                  <a:srgbClr val="E33924"/>
                </a:solidFill>
                <a:latin typeface="Poppins"/>
                <a:ea typeface="Poppins"/>
                <a:cs typeface="Poppins"/>
                <a:sym typeface="Poppins"/>
              </a:rPr>
              <a:t> </a:t>
            </a:r>
          </a:p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Adjusted Premium</a:t>
            </a:r>
          </a:p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=390 THB × (1 + 0.05 + 0.04 + 0.03)</a:t>
            </a:r>
          </a:p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en-US" b="true" sz="1154">
                <a:solidFill>
                  <a:srgbClr val="E33924"/>
                </a:solidFill>
                <a:latin typeface="Poppins Bold"/>
                <a:ea typeface="Poppins Bold"/>
                <a:cs typeface="Poppins Bold"/>
                <a:sym typeface="Poppins Bold"/>
              </a:rPr>
              <a:t> 436.8 THB 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568244" y="6666720"/>
            <a:ext cx="2691056" cy="1199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Forecasted AQI = 180 → </a:t>
            </a:r>
            <a:r>
              <a:rPr lang="en-US" b="true" sz="1154">
                <a:solidFill>
                  <a:srgbClr val="E33924"/>
                </a:solidFill>
                <a:latin typeface="Poppins Bold"/>
                <a:ea typeface="Poppins Bold"/>
                <a:cs typeface="Poppins Bold"/>
                <a:sym typeface="Poppins Bold"/>
              </a:rPr>
              <a:t>+5%</a:t>
            </a:r>
          </a:p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season (Dec) → </a:t>
            </a:r>
            <a:r>
              <a:rPr lang="en-US" b="true" sz="1154">
                <a:solidFill>
                  <a:srgbClr val="E33924"/>
                </a:solidFill>
                <a:latin typeface="Poppins Bold"/>
                <a:ea typeface="Poppins Bold"/>
                <a:cs typeface="Poppins Bold"/>
                <a:sym typeface="Poppins Bold"/>
              </a:rPr>
              <a:t>+1%</a:t>
            </a:r>
            <a:r>
              <a:rPr lang="en-US" sz="1154">
                <a:solidFill>
                  <a:srgbClr val="E33924"/>
                </a:solidFill>
                <a:latin typeface="Poppins"/>
                <a:ea typeface="Poppins"/>
                <a:cs typeface="Poppins"/>
                <a:sym typeface="Poppins"/>
              </a:rPr>
              <a:t> </a:t>
            </a:r>
          </a:p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demand → </a:t>
            </a:r>
            <a:r>
              <a:rPr lang="en-US" b="true" sz="1154">
                <a:solidFill>
                  <a:srgbClr val="E33924"/>
                </a:solidFill>
                <a:latin typeface="Poppins Bold"/>
                <a:ea typeface="Poppins Bold"/>
                <a:cs typeface="Poppins Bold"/>
                <a:sym typeface="Poppins Bold"/>
              </a:rPr>
              <a:t>+1%</a:t>
            </a:r>
            <a:r>
              <a:rPr lang="en-US" sz="1154">
                <a:solidFill>
                  <a:srgbClr val="E33924"/>
                </a:solidFill>
                <a:latin typeface="Poppins"/>
                <a:ea typeface="Poppins"/>
                <a:cs typeface="Poppins"/>
                <a:sym typeface="Poppins"/>
              </a:rPr>
              <a:t> </a:t>
            </a:r>
          </a:p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Adjusted Premium</a:t>
            </a:r>
          </a:p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=390 THB × (1 + 0.05 + 0.01 + 0.01)</a:t>
            </a:r>
          </a:p>
          <a:p>
            <a:pPr algn="l">
              <a:lnSpc>
                <a:spcPts val="1615"/>
              </a:lnSpc>
              <a:spcBef>
                <a:spcPct val="0"/>
              </a:spcBef>
            </a:pPr>
            <a:r>
              <a:rPr lang="en-US" sz="1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en-US" b="true" sz="1154">
                <a:solidFill>
                  <a:srgbClr val="E33924"/>
                </a:solidFill>
                <a:latin typeface="Poppins Bold"/>
                <a:ea typeface="Poppins Bold"/>
                <a:cs typeface="Poppins Bold"/>
                <a:sym typeface="Poppins Bold"/>
              </a:rPr>
              <a:t> 417.3 THB 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63580" y="-698391"/>
            <a:ext cx="2181682" cy="218168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09595" y="-2395998"/>
            <a:ext cx="4692701" cy="4692701"/>
          </a:xfrm>
          <a:custGeom>
            <a:avLst/>
            <a:gdLst/>
            <a:ahLst/>
            <a:cxnLst/>
            <a:rect r="r" b="b" t="t" l="l"/>
            <a:pathLst>
              <a:path h="4692701" w="4692701">
                <a:moveTo>
                  <a:pt x="0" y="0"/>
                </a:moveTo>
                <a:lnTo>
                  <a:pt x="4692701" y="0"/>
                </a:lnTo>
                <a:lnTo>
                  <a:pt x="4692701" y="4692701"/>
                </a:lnTo>
                <a:lnTo>
                  <a:pt x="0" y="469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682644" y="1627994"/>
            <a:ext cx="913693" cy="912707"/>
            <a:chOff x="0" y="0"/>
            <a:chExt cx="812800" cy="8119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879" y="-1046169"/>
            <a:ext cx="5205648" cy="5205648"/>
          </a:xfrm>
          <a:custGeom>
            <a:avLst/>
            <a:gdLst/>
            <a:ahLst/>
            <a:cxnLst/>
            <a:rect r="r" b="b" t="t" l="l"/>
            <a:pathLst>
              <a:path h="5205648" w="5205648">
                <a:moveTo>
                  <a:pt x="0" y="0"/>
                </a:moveTo>
                <a:lnTo>
                  <a:pt x="5205648" y="0"/>
                </a:lnTo>
                <a:lnTo>
                  <a:pt x="5205648" y="5205648"/>
                </a:lnTo>
                <a:lnTo>
                  <a:pt x="0" y="5205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75613" y="2809921"/>
            <a:ext cx="2994175" cy="6167777"/>
          </a:xfrm>
          <a:custGeom>
            <a:avLst/>
            <a:gdLst/>
            <a:ahLst/>
            <a:cxnLst/>
            <a:rect r="r" b="b" t="t" l="l"/>
            <a:pathLst>
              <a:path h="6167777" w="2994175">
                <a:moveTo>
                  <a:pt x="0" y="0"/>
                </a:moveTo>
                <a:lnTo>
                  <a:pt x="2994175" y="0"/>
                </a:lnTo>
                <a:lnTo>
                  <a:pt x="2994175" y="6167776"/>
                </a:lnTo>
                <a:lnTo>
                  <a:pt x="0" y="6167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94702" y="2809921"/>
            <a:ext cx="2986946" cy="6152884"/>
          </a:xfrm>
          <a:custGeom>
            <a:avLst/>
            <a:gdLst/>
            <a:ahLst/>
            <a:cxnLst/>
            <a:rect r="r" b="b" t="t" l="l"/>
            <a:pathLst>
              <a:path h="6152884" w="2986946">
                <a:moveTo>
                  <a:pt x="0" y="0"/>
                </a:moveTo>
                <a:lnTo>
                  <a:pt x="2986946" y="0"/>
                </a:lnTo>
                <a:lnTo>
                  <a:pt x="2986946" y="6152884"/>
                </a:lnTo>
                <a:lnTo>
                  <a:pt x="0" y="6152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87087" y="5899787"/>
            <a:ext cx="2074415" cy="848624"/>
          </a:xfrm>
          <a:custGeom>
            <a:avLst/>
            <a:gdLst/>
            <a:ahLst/>
            <a:cxnLst/>
            <a:rect r="r" b="b" t="t" l="l"/>
            <a:pathLst>
              <a:path h="848624" w="2074415">
                <a:moveTo>
                  <a:pt x="0" y="0"/>
                </a:moveTo>
                <a:lnTo>
                  <a:pt x="2074415" y="0"/>
                </a:lnTo>
                <a:lnTo>
                  <a:pt x="2074415" y="848625"/>
                </a:lnTo>
                <a:lnTo>
                  <a:pt x="0" y="848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6352" y="2809921"/>
            <a:ext cx="2997746" cy="6175133"/>
          </a:xfrm>
          <a:custGeom>
            <a:avLst/>
            <a:gdLst/>
            <a:ahLst/>
            <a:cxnLst/>
            <a:rect r="r" b="b" t="t" l="l"/>
            <a:pathLst>
              <a:path h="6175133" w="2997746">
                <a:moveTo>
                  <a:pt x="0" y="0"/>
                </a:moveTo>
                <a:lnTo>
                  <a:pt x="2997746" y="0"/>
                </a:lnTo>
                <a:lnTo>
                  <a:pt x="2997746" y="6175132"/>
                </a:lnTo>
                <a:lnTo>
                  <a:pt x="0" y="6175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49852" y="2809921"/>
            <a:ext cx="2997746" cy="6175133"/>
          </a:xfrm>
          <a:custGeom>
            <a:avLst/>
            <a:gdLst/>
            <a:ahLst/>
            <a:cxnLst/>
            <a:rect r="r" b="b" t="t" l="l"/>
            <a:pathLst>
              <a:path h="6175133" w="2997746">
                <a:moveTo>
                  <a:pt x="0" y="0"/>
                </a:moveTo>
                <a:lnTo>
                  <a:pt x="2997746" y="0"/>
                </a:lnTo>
                <a:lnTo>
                  <a:pt x="2997746" y="6175132"/>
                </a:lnTo>
                <a:lnTo>
                  <a:pt x="0" y="6175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55398" y="3257029"/>
            <a:ext cx="2602794" cy="392785"/>
          </a:xfrm>
          <a:custGeom>
            <a:avLst/>
            <a:gdLst/>
            <a:ahLst/>
            <a:cxnLst/>
            <a:rect r="r" b="b" t="t" l="l"/>
            <a:pathLst>
              <a:path h="392785" w="2602794">
                <a:moveTo>
                  <a:pt x="0" y="0"/>
                </a:moveTo>
                <a:lnTo>
                  <a:pt x="2602794" y="0"/>
                </a:lnTo>
                <a:lnTo>
                  <a:pt x="2602794" y="392785"/>
                </a:lnTo>
                <a:lnTo>
                  <a:pt x="0" y="392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194548" y="4604706"/>
            <a:ext cx="2107924" cy="1114357"/>
            <a:chOff x="0" y="0"/>
            <a:chExt cx="2068155" cy="10933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68155" cy="1093333"/>
            </a:xfrm>
            <a:custGeom>
              <a:avLst/>
              <a:gdLst/>
              <a:ahLst/>
              <a:cxnLst/>
              <a:rect r="r" b="b" t="t" l="l"/>
              <a:pathLst>
                <a:path h="1093333" w="2068155">
                  <a:moveTo>
                    <a:pt x="11018" y="0"/>
                  </a:moveTo>
                  <a:lnTo>
                    <a:pt x="2057137" y="0"/>
                  </a:lnTo>
                  <a:cubicBezTo>
                    <a:pt x="2063222" y="0"/>
                    <a:pt x="2068155" y="4933"/>
                    <a:pt x="2068155" y="11018"/>
                  </a:cubicBezTo>
                  <a:lnTo>
                    <a:pt x="2068155" y="1082315"/>
                  </a:lnTo>
                  <a:cubicBezTo>
                    <a:pt x="2068155" y="1085237"/>
                    <a:pt x="2066994" y="1088040"/>
                    <a:pt x="2064928" y="1090106"/>
                  </a:cubicBezTo>
                  <a:cubicBezTo>
                    <a:pt x="2062862" y="1092172"/>
                    <a:pt x="2060059" y="1093333"/>
                    <a:pt x="2057137" y="1093333"/>
                  </a:cubicBezTo>
                  <a:lnTo>
                    <a:pt x="11018" y="1093333"/>
                  </a:lnTo>
                  <a:cubicBezTo>
                    <a:pt x="4933" y="1093333"/>
                    <a:pt x="0" y="1088400"/>
                    <a:pt x="0" y="1082315"/>
                  </a:cubicBezTo>
                  <a:lnTo>
                    <a:pt x="0" y="11018"/>
                  </a:lnTo>
                  <a:cubicBezTo>
                    <a:pt x="0" y="4933"/>
                    <a:pt x="4933" y="0"/>
                    <a:pt x="11018" y="0"/>
                  </a:cubicBezTo>
                  <a:close/>
                </a:path>
              </a:pathLst>
            </a:custGeom>
            <a:solidFill>
              <a:srgbClr val="B4D7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068155" cy="1102858"/>
            </a:xfrm>
            <a:prstGeom prst="rect">
              <a:avLst/>
            </a:prstGeom>
          </p:spPr>
          <p:txBody>
            <a:bodyPr anchor="ctr" rtlCol="false" tIns="29952" lIns="29952" bIns="29952" rIns="29952"/>
            <a:lstStyle/>
            <a:p>
              <a:pPr algn="ctr">
                <a:lnSpc>
                  <a:spcPts val="32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94548" y="4988857"/>
            <a:ext cx="2107924" cy="2471848"/>
            <a:chOff x="0" y="0"/>
            <a:chExt cx="2068155" cy="24252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68155" cy="2425213"/>
            </a:xfrm>
            <a:custGeom>
              <a:avLst/>
              <a:gdLst/>
              <a:ahLst/>
              <a:cxnLst/>
              <a:rect r="r" b="b" t="t" l="l"/>
              <a:pathLst>
                <a:path h="2425213" w="2068155">
                  <a:moveTo>
                    <a:pt x="11018" y="0"/>
                  </a:moveTo>
                  <a:lnTo>
                    <a:pt x="2057137" y="0"/>
                  </a:lnTo>
                  <a:cubicBezTo>
                    <a:pt x="2063222" y="0"/>
                    <a:pt x="2068155" y="4933"/>
                    <a:pt x="2068155" y="11018"/>
                  </a:cubicBezTo>
                  <a:lnTo>
                    <a:pt x="2068155" y="2414195"/>
                  </a:lnTo>
                  <a:cubicBezTo>
                    <a:pt x="2068155" y="2417117"/>
                    <a:pt x="2066994" y="2419920"/>
                    <a:pt x="2064928" y="2421986"/>
                  </a:cubicBezTo>
                  <a:cubicBezTo>
                    <a:pt x="2062862" y="2424053"/>
                    <a:pt x="2060059" y="2425213"/>
                    <a:pt x="2057137" y="2425213"/>
                  </a:cubicBezTo>
                  <a:lnTo>
                    <a:pt x="11018" y="2425213"/>
                  </a:lnTo>
                  <a:cubicBezTo>
                    <a:pt x="4933" y="2425213"/>
                    <a:pt x="0" y="2420280"/>
                    <a:pt x="0" y="2414195"/>
                  </a:cubicBezTo>
                  <a:lnTo>
                    <a:pt x="0" y="11018"/>
                  </a:lnTo>
                  <a:cubicBezTo>
                    <a:pt x="0" y="4933"/>
                    <a:pt x="4933" y="0"/>
                    <a:pt x="110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2068155" cy="2434738"/>
            </a:xfrm>
            <a:prstGeom prst="rect">
              <a:avLst/>
            </a:prstGeom>
          </p:spPr>
          <p:txBody>
            <a:bodyPr anchor="ctr" rtlCol="false" tIns="29952" lIns="29952" bIns="29952" rIns="29952"/>
            <a:lstStyle/>
            <a:p>
              <a:pPr algn="ctr">
                <a:lnSpc>
                  <a:spcPts val="32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75959" y="4791759"/>
            <a:ext cx="850280" cy="89967"/>
            <a:chOff x="0" y="0"/>
            <a:chExt cx="834239" cy="882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34239" cy="88270"/>
            </a:xfrm>
            <a:custGeom>
              <a:avLst/>
              <a:gdLst/>
              <a:ahLst/>
              <a:cxnLst/>
              <a:rect r="r" b="b" t="t" l="l"/>
              <a:pathLst>
                <a:path h="88270" w="834239">
                  <a:moveTo>
                    <a:pt x="0" y="0"/>
                  </a:moveTo>
                  <a:lnTo>
                    <a:pt x="834239" y="0"/>
                  </a:lnTo>
                  <a:lnTo>
                    <a:pt x="834239" y="88270"/>
                  </a:lnTo>
                  <a:lnTo>
                    <a:pt x="0" y="8827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834239" cy="97795"/>
            </a:xfrm>
            <a:prstGeom prst="rect">
              <a:avLst/>
            </a:prstGeom>
          </p:spPr>
          <p:txBody>
            <a:bodyPr anchor="ctr" rtlCol="false" tIns="29952" lIns="29952" bIns="29952" rIns="29952"/>
            <a:lstStyle/>
            <a:p>
              <a:pPr algn="ctr">
                <a:lnSpc>
                  <a:spcPts val="321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75959" y="5746610"/>
            <a:ext cx="843447" cy="72386"/>
            <a:chOff x="0" y="0"/>
            <a:chExt cx="764282" cy="6559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48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77619" y="5863594"/>
            <a:ext cx="519143" cy="72386"/>
            <a:chOff x="0" y="0"/>
            <a:chExt cx="470417" cy="6559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48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288300" y="5746610"/>
            <a:ext cx="843447" cy="72386"/>
            <a:chOff x="0" y="0"/>
            <a:chExt cx="764282" cy="6559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289960" y="5863594"/>
            <a:ext cx="519143" cy="72386"/>
            <a:chOff x="0" y="0"/>
            <a:chExt cx="470417" cy="6559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687087" y="4604706"/>
            <a:ext cx="1850827" cy="415546"/>
            <a:chOff x="0" y="0"/>
            <a:chExt cx="2467769" cy="554062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2467769" cy="211788"/>
              <a:chOff x="0" y="0"/>
              <a:chExt cx="764282" cy="6559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64282" cy="65592"/>
              </a:xfrm>
              <a:custGeom>
                <a:avLst/>
                <a:gdLst/>
                <a:ahLst/>
                <a:cxnLst/>
                <a:rect r="r" b="b" t="t" l="l"/>
                <a:pathLst>
                  <a:path h="65592" w="764282">
                    <a:moveTo>
                      <a:pt x="0" y="0"/>
                    </a:moveTo>
                    <a:lnTo>
                      <a:pt x="764282" y="0"/>
                    </a:lnTo>
                    <a:lnTo>
                      <a:pt x="764282" y="65592"/>
                    </a:lnTo>
                    <a:lnTo>
                      <a:pt x="0" y="65592"/>
                    </a:lnTo>
                    <a:close/>
                  </a:path>
                </a:pathLst>
              </a:custGeom>
              <a:solidFill>
                <a:srgbClr val="B4D7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764282" cy="94167"/>
              </a:xfrm>
              <a:prstGeom prst="rect">
                <a:avLst/>
              </a:prstGeom>
            </p:spPr>
            <p:txBody>
              <a:bodyPr anchor="ctr" rtlCol="false" tIns="190500" lIns="190500" bIns="190500" rIns="190500"/>
              <a:lstStyle/>
              <a:p>
                <a:pPr algn="ctr" marL="0" indent="0" lvl="0">
                  <a:lnSpc>
                    <a:spcPts val="10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4856" y="342274"/>
              <a:ext cx="1518915" cy="211788"/>
              <a:chOff x="0" y="0"/>
              <a:chExt cx="470417" cy="65592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470417" cy="65592"/>
              </a:xfrm>
              <a:custGeom>
                <a:avLst/>
                <a:gdLst/>
                <a:ahLst/>
                <a:cxnLst/>
                <a:rect r="r" b="b" t="t" l="l"/>
                <a:pathLst>
                  <a:path h="65592" w="470417">
                    <a:moveTo>
                      <a:pt x="0" y="0"/>
                    </a:moveTo>
                    <a:lnTo>
                      <a:pt x="470417" y="0"/>
                    </a:lnTo>
                    <a:lnTo>
                      <a:pt x="470417" y="65592"/>
                    </a:lnTo>
                    <a:lnTo>
                      <a:pt x="0" y="65592"/>
                    </a:lnTo>
                    <a:close/>
                  </a:path>
                </a:pathLst>
              </a:custGeom>
              <a:solidFill>
                <a:srgbClr val="CECEC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470417" cy="94167"/>
              </a:xfrm>
              <a:prstGeom prst="rect">
                <a:avLst/>
              </a:prstGeom>
            </p:spPr>
            <p:txBody>
              <a:bodyPr anchor="ctr" rtlCol="false" tIns="190500" lIns="190500" bIns="190500" rIns="190500"/>
              <a:lstStyle/>
              <a:p>
                <a:pPr algn="ctr" marL="0" indent="0" lvl="0">
                  <a:lnSpc>
                    <a:spcPts val="10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44" id="44"/>
          <p:cNvSpPr/>
          <p:nvPr/>
        </p:nvSpPr>
        <p:spPr>
          <a:xfrm flipV="true">
            <a:off x="4004098" y="5893809"/>
            <a:ext cx="1471514" cy="3678"/>
          </a:xfrm>
          <a:prstGeom prst="line">
            <a:avLst/>
          </a:prstGeom>
          <a:ln cap="flat" w="38100">
            <a:solidFill>
              <a:srgbClr val="40404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8469788" y="5893809"/>
            <a:ext cx="1280064" cy="3678"/>
          </a:xfrm>
          <a:prstGeom prst="line">
            <a:avLst/>
          </a:prstGeom>
          <a:ln cap="flat" w="38100">
            <a:solidFill>
              <a:srgbClr val="40404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V="true">
            <a:off x="12747598" y="5886363"/>
            <a:ext cx="1547104" cy="11124"/>
          </a:xfrm>
          <a:prstGeom prst="line">
            <a:avLst/>
          </a:prstGeom>
          <a:ln cap="flat" w="38100">
            <a:solidFill>
              <a:srgbClr val="40404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7" id="47"/>
          <p:cNvGrpSpPr/>
          <p:nvPr/>
        </p:nvGrpSpPr>
        <p:grpSpPr>
          <a:xfrm rot="0">
            <a:off x="1362630" y="6419452"/>
            <a:ext cx="2321757" cy="344610"/>
            <a:chOff x="0" y="0"/>
            <a:chExt cx="1279336" cy="18988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279336" cy="189887"/>
            </a:xfrm>
            <a:custGeom>
              <a:avLst/>
              <a:gdLst/>
              <a:ahLst/>
              <a:cxnLst/>
              <a:rect r="r" b="b" t="t" l="l"/>
              <a:pathLst>
                <a:path h="189887" w="1279336">
                  <a:moveTo>
                    <a:pt x="20007" y="0"/>
                  </a:moveTo>
                  <a:lnTo>
                    <a:pt x="1259329" y="0"/>
                  </a:lnTo>
                  <a:cubicBezTo>
                    <a:pt x="1264635" y="0"/>
                    <a:pt x="1269724" y="2108"/>
                    <a:pt x="1273476" y="5860"/>
                  </a:cubicBezTo>
                  <a:cubicBezTo>
                    <a:pt x="1277228" y="9612"/>
                    <a:pt x="1279336" y="14701"/>
                    <a:pt x="1279336" y="20007"/>
                  </a:cubicBezTo>
                  <a:lnTo>
                    <a:pt x="1279336" y="169880"/>
                  </a:lnTo>
                  <a:cubicBezTo>
                    <a:pt x="1279336" y="180930"/>
                    <a:pt x="1270379" y="189887"/>
                    <a:pt x="1259329" y="189887"/>
                  </a:cubicBezTo>
                  <a:lnTo>
                    <a:pt x="20007" y="189887"/>
                  </a:lnTo>
                  <a:cubicBezTo>
                    <a:pt x="14701" y="189887"/>
                    <a:pt x="9612" y="187779"/>
                    <a:pt x="5860" y="184027"/>
                  </a:cubicBezTo>
                  <a:cubicBezTo>
                    <a:pt x="2108" y="180275"/>
                    <a:pt x="0" y="175186"/>
                    <a:pt x="0" y="169880"/>
                  </a:cubicBezTo>
                  <a:lnTo>
                    <a:pt x="0" y="20007"/>
                  </a:lnTo>
                  <a:cubicBezTo>
                    <a:pt x="0" y="14701"/>
                    <a:pt x="2108" y="9612"/>
                    <a:pt x="5860" y="5860"/>
                  </a:cubicBezTo>
                  <a:cubicBezTo>
                    <a:pt x="9612" y="2108"/>
                    <a:pt x="14701" y="0"/>
                    <a:pt x="20007" y="0"/>
                  </a:cubicBez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1279336" cy="218462"/>
            </a:xfrm>
            <a:prstGeom prst="rect">
              <a:avLst/>
            </a:prstGeom>
          </p:spPr>
          <p:txBody>
            <a:bodyPr anchor="ctr" rtlCol="false" tIns="29952" lIns="29952" bIns="29952" rIns="29952"/>
            <a:lstStyle/>
            <a:p>
              <a:pPr algn="ctr">
                <a:lnSpc>
                  <a:spcPts val="1155"/>
                </a:lnSpc>
              </a:pPr>
              <a:r>
                <a:rPr lang="en-US" sz="825" spc="8">
                  <a:solidFill>
                    <a:srgbClr val="8F8E8E"/>
                  </a:solidFill>
                  <a:latin typeface="Poppins"/>
                  <a:ea typeface="Poppins"/>
                  <a:cs typeface="Poppins"/>
                  <a:sym typeface="Poppins"/>
                </a:rPr>
                <a:t>*****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63276" y="5658409"/>
            <a:ext cx="2321757" cy="344610"/>
            <a:chOff x="0" y="0"/>
            <a:chExt cx="1279336" cy="18988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279336" cy="189887"/>
            </a:xfrm>
            <a:custGeom>
              <a:avLst/>
              <a:gdLst/>
              <a:ahLst/>
              <a:cxnLst/>
              <a:rect r="r" b="b" t="t" l="l"/>
              <a:pathLst>
                <a:path h="189887" w="1279336">
                  <a:moveTo>
                    <a:pt x="20007" y="0"/>
                  </a:moveTo>
                  <a:lnTo>
                    <a:pt x="1259329" y="0"/>
                  </a:lnTo>
                  <a:cubicBezTo>
                    <a:pt x="1264635" y="0"/>
                    <a:pt x="1269724" y="2108"/>
                    <a:pt x="1273476" y="5860"/>
                  </a:cubicBezTo>
                  <a:cubicBezTo>
                    <a:pt x="1277228" y="9612"/>
                    <a:pt x="1279336" y="14701"/>
                    <a:pt x="1279336" y="20007"/>
                  </a:cubicBezTo>
                  <a:lnTo>
                    <a:pt x="1279336" y="169880"/>
                  </a:lnTo>
                  <a:cubicBezTo>
                    <a:pt x="1279336" y="180930"/>
                    <a:pt x="1270379" y="189887"/>
                    <a:pt x="1259329" y="189887"/>
                  </a:cubicBezTo>
                  <a:lnTo>
                    <a:pt x="20007" y="189887"/>
                  </a:lnTo>
                  <a:cubicBezTo>
                    <a:pt x="14701" y="189887"/>
                    <a:pt x="9612" y="187779"/>
                    <a:pt x="5860" y="184027"/>
                  </a:cubicBezTo>
                  <a:cubicBezTo>
                    <a:pt x="2108" y="180275"/>
                    <a:pt x="0" y="175186"/>
                    <a:pt x="0" y="169880"/>
                  </a:cubicBezTo>
                  <a:lnTo>
                    <a:pt x="0" y="20007"/>
                  </a:lnTo>
                  <a:cubicBezTo>
                    <a:pt x="0" y="14701"/>
                    <a:pt x="2108" y="9612"/>
                    <a:pt x="5860" y="5860"/>
                  </a:cubicBezTo>
                  <a:cubicBezTo>
                    <a:pt x="9612" y="2108"/>
                    <a:pt x="14701" y="0"/>
                    <a:pt x="20007" y="0"/>
                  </a:cubicBez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28575"/>
              <a:ext cx="1279336" cy="218462"/>
            </a:xfrm>
            <a:prstGeom prst="rect">
              <a:avLst/>
            </a:prstGeom>
          </p:spPr>
          <p:txBody>
            <a:bodyPr anchor="ctr" rtlCol="false" tIns="29952" lIns="29952" bIns="29952" rIns="29952"/>
            <a:lstStyle/>
            <a:p>
              <a:pPr algn="ctr">
                <a:lnSpc>
                  <a:spcPts val="1155"/>
                </a:lnSpc>
              </a:pPr>
              <a:r>
                <a:rPr lang="en-US" sz="825" spc="8">
                  <a:solidFill>
                    <a:srgbClr val="8F8E8E"/>
                  </a:solidFill>
                  <a:latin typeface="Poppins"/>
                  <a:ea typeface="Poppins"/>
                  <a:cs typeface="Poppins"/>
                  <a:sym typeface="Poppins"/>
                </a:rPr>
                <a:t>hello@reallygreatsite.com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363276" y="4806740"/>
            <a:ext cx="2321757" cy="344610"/>
            <a:chOff x="0" y="0"/>
            <a:chExt cx="1279336" cy="18988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279336" cy="189887"/>
            </a:xfrm>
            <a:custGeom>
              <a:avLst/>
              <a:gdLst/>
              <a:ahLst/>
              <a:cxnLst/>
              <a:rect r="r" b="b" t="t" l="l"/>
              <a:pathLst>
                <a:path h="189887" w="1279336">
                  <a:moveTo>
                    <a:pt x="20007" y="0"/>
                  </a:moveTo>
                  <a:lnTo>
                    <a:pt x="1259329" y="0"/>
                  </a:lnTo>
                  <a:cubicBezTo>
                    <a:pt x="1264635" y="0"/>
                    <a:pt x="1269724" y="2108"/>
                    <a:pt x="1273476" y="5860"/>
                  </a:cubicBezTo>
                  <a:cubicBezTo>
                    <a:pt x="1277228" y="9612"/>
                    <a:pt x="1279336" y="14701"/>
                    <a:pt x="1279336" y="20007"/>
                  </a:cubicBezTo>
                  <a:lnTo>
                    <a:pt x="1279336" y="169880"/>
                  </a:lnTo>
                  <a:cubicBezTo>
                    <a:pt x="1279336" y="180930"/>
                    <a:pt x="1270379" y="189887"/>
                    <a:pt x="1259329" y="189887"/>
                  </a:cubicBezTo>
                  <a:lnTo>
                    <a:pt x="20007" y="189887"/>
                  </a:lnTo>
                  <a:cubicBezTo>
                    <a:pt x="14701" y="189887"/>
                    <a:pt x="9612" y="187779"/>
                    <a:pt x="5860" y="184027"/>
                  </a:cubicBezTo>
                  <a:cubicBezTo>
                    <a:pt x="2108" y="180275"/>
                    <a:pt x="0" y="175186"/>
                    <a:pt x="0" y="169880"/>
                  </a:cubicBezTo>
                  <a:lnTo>
                    <a:pt x="0" y="20007"/>
                  </a:lnTo>
                  <a:cubicBezTo>
                    <a:pt x="0" y="14701"/>
                    <a:pt x="2108" y="9612"/>
                    <a:pt x="5860" y="5860"/>
                  </a:cubicBezTo>
                  <a:cubicBezTo>
                    <a:pt x="9612" y="2108"/>
                    <a:pt x="14701" y="0"/>
                    <a:pt x="20007" y="0"/>
                  </a:cubicBez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1279336" cy="218462"/>
            </a:xfrm>
            <a:prstGeom prst="rect">
              <a:avLst/>
            </a:prstGeom>
          </p:spPr>
          <p:txBody>
            <a:bodyPr anchor="ctr" rtlCol="false" tIns="29952" lIns="29952" bIns="29952" rIns="29952"/>
            <a:lstStyle/>
            <a:p>
              <a:pPr algn="ctr">
                <a:lnSpc>
                  <a:spcPts val="1155"/>
                </a:lnSpc>
              </a:pPr>
              <a:r>
                <a:rPr lang="en-US" sz="825" spc="8">
                  <a:solidFill>
                    <a:srgbClr val="8F8E8E"/>
                  </a:solidFill>
                  <a:latin typeface="Poppins"/>
                  <a:ea typeface="Poppins"/>
                  <a:cs typeface="Poppins"/>
                  <a:sym typeface="Poppins"/>
                </a:rPr>
                <a:t>Jiara Martins</a:t>
              </a:r>
            </a:p>
          </p:txBody>
        </p:sp>
      </p:grpSp>
      <p:sp>
        <p:nvSpPr>
          <p:cNvPr name="Freeform 56" id="56"/>
          <p:cNvSpPr/>
          <p:nvPr/>
        </p:nvSpPr>
        <p:spPr>
          <a:xfrm flipH="false" flipV="false" rot="0">
            <a:off x="1362630" y="9213653"/>
            <a:ext cx="395650" cy="395650"/>
          </a:xfrm>
          <a:custGeom>
            <a:avLst/>
            <a:gdLst/>
            <a:ahLst/>
            <a:cxnLst/>
            <a:rect r="r" b="b" t="t" l="l"/>
            <a:pathLst>
              <a:path h="395650" w="395650">
                <a:moveTo>
                  <a:pt x="0" y="0"/>
                </a:moveTo>
                <a:lnTo>
                  <a:pt x="395651" y="0"/>
                </a:lnTo>
                <a:lnTo>
                  <a:pt x="395651" y="395651"/>
                </a:lnTo>
                <a:lnTo>
                  <a:pt x="0" y="395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5741118" y="9213653"/>
            <a:ext cx="365790" cy="365790"/>
          </a:xfrm>
          <a:custGeom>
            <a:avLst/>
            <a:gdLst/>
            <a:ahLst/>
            <a:cxnLst/>
            <a:rect r="r" b="b" t="t" l="l"/>
            <a:pathLst>
              <a:path h="365790" w="365790">
                <a:moveTo>
                  <a:pt x="0" y="0"/>
                </a:moveTo>
                <a:lnTo>
                  <a:pt x="365790" y="0"/>
                </a:lnTo>
                <a:lnTo>
                  <a:pt x="365790" y="365790"/>
                </a:lnTo>
                <a:lnTo>
                  <a:pt x="0" y="365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0194548" y="9161736"/>
            <a:ext cx="324332" cy="324332"/>
          </a:xfrm>
          <a:custGeom>
            <a:avLst/>
            <a:gdLst/>
            <a:ahLst/>
            <a:cxnLst/>
            <a:rect r="r" b="b" t="t" l="l"/>
            <a:pathLst>
              <a:path h="324332" w="324332">
                <a:moveTo>
                  <a:pt x="0" y="0"/>
                </a:moveTo>
                <a:lnTo>
                  <a:pt x="324332" y="0"/>
                </a:lnTo>
                <a:lnTo>
                  <a:pt x="324332" y="324332"/>
                </a:lnTo>
                <a:lnTo>
                  <a:pt x="0" y="3243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4976431" y="9132109"/>
            <a:ext cx="324332" cy="324332"/>
          </a:xfrm>
          <a:custGeom>
            <a:avLst/>
            <a:gdLst/>
            <a:ahLst/>
            <a:cxnLst/>
            <a:rect r="r" b="b" t="t" l="l"/>
            <a:pathLst>
              <a:path h="324332" w="324332">
                <a:moveTo>
                  <a:pt x="0" y="0"/>
                </a:moveTo>
                <a:lnTo>
                  <a:pt x="324332" y="0"/>
                </a:lnTo>
                <a:lnTo>
                  <a:pt x="324332" y="324332"/>
                </a:lnTo>
                <a:lnTo>
                  <a:pt x="0" y="3243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6403518" y="3688109"/>
            <a:ext cx="1138365" cy="1138365"/>
          </a:xfrm>
          <a:custGeom>
            <a:avLst/>
            <a:gdLst/>
            <a:ahLst/>
            <a:cxnLst/>
            <a:rect r="r" b="b" t="t" l="l"/>
            <a:pathLst>
              <a:path h="1138365" w="1138365">
                <a:moveTo>
                  <a:pt x="0" y="0"/>
                </a:moveTo>
                <a:lnTo>
                  <a:pt x="1138365" y="0"/>
                </a:lnTo>
                <a:lnTo>
                  <a:pt x="1138365" y="1138365"/>
                </a:lnTo>
                <a:lnTo>
                  <a:pt x="0" y="11383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7758973" y="5883258"/>
            <a:ext cx="286232" cy="286232"/>
          </a:xfrm>
          <a:custGeom>
            <a:avLst/>
            <a:gdLst/>
            <a:ahLst/>
            <a:cxnLst/>
            <a:rect r="r" b="b" t="t" l="l"/>
            <a:pathLst>
              <a:path h="286232" w="286232">
                <a:moveTo>
                  <a:pt x="0" y="0"/>
                </a:moveTo>
                <a:lnTo>
                  <a:pt x="286232" y="0"/>
                </a:lnTo>
                <a:lnTo>
                  <a:pt x="286232" y="286232"/>
                </a:lnTo>
                <a:lnTo>
                  <a:pt x="0" y="286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62" id="62"/>
          <p:cNvGrpSpPr/>
          <p:nvPr/>
        </p:nvGrpSpPr>
        <p:grpSpPr>
          <a:xfrm rot="0">
            <a:off x="5924013" y="5854069"/>
            <a:ext cx="1724541" cy="344610"/>
            <a:chOff x="0" y="0"/>
            <a:chExt cx="950258" cy="18988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950258" cy="189887"/>
            </a:xfrm>
            <a:custGeom>
              <a:avLst/>
              <a:gdLst/>
              <a:ahLst/>
              <a:cxnLst/>
              <a:rect r="r" b="b" t="t" l="l"/>
              <a:pathLst>
                <a:path h="189887" w="950258">
                  <a:moveTo>
                    <a:pt x="26936" y="0"/>
                  </a:moveTo>
                  <a:lnTo>
                    <a:pt x="923322" y="0"/>
                  </a:lnTo>
                  <a:cubicBezTo>
                    <a:pt x="938198" y="0"/>
                    <a:pt x="950258" y="12059"/>
                    <a:pt x="950258" y="26936"/>
                  </a:cubicBezTo>
                  <a:lnTo>
                    <a:pt x="950258" y="162952"/>
                  </a:lnTo>
                  <a:cubicBezTo>
                    <a:pt x="950258" y="177828"/>
                    <a:pt x="938198" y="189887"/>
                    <a:pt x="923322" y="189887"/>
                  </a:cubicBezTo>
                  <a:lnTo>
                    <a:pt x="26936" y="189887"/>
                  </a:lnTo>
                  <a:cubicBezTo>
                    <a:pt x="12059" y="189887"/>
                    <a:pt x="0" y="177828"/>
                    <a:pt x="0" y="162952"/>
                  </a:cubicBezTo>
                  <a:lnTo>
                    <a:pt x="0" y="26936"/>
                  </a:lnTo>
                  <a:cubicBezTo>
                    <a:pt x="0" y="12059"/>
                    <a:pt x="12059" y="0"/>
                    <a:pt x="26936" y="0"/>
                  </a:cubicBez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950258" cy="218462"/>
            </a:xfrm>
            <a:prstGeom prst="rect">
              <a:avLst/>
            </a:prstGeom>
          </p:spPr>
          <p:txBody>
            <a:bodyPr anchor="ctr" rtlCol="false" tIns="29952" lIns="29952" bIns="29952" rIns="29952"/>
            <a:lstStyle/>
            <a:p>
              <a:pPr algn="ctr">
                <a:lnSpc>
                  <a:spcPts val="1155"/>
                </a:lnSpc>
              </a:pPr>
              <a:r>
                <a:rPr lang="en-US" sz="825" spc="8">
                  <a:solidFill>
                    <a:srgbClr val="8F8E8E"/>
                  </a:solidFill>
                  <a:latin typeface="Poppins"/>
                  <a:ea typeface="Poppins"/>
                  <a:cs typeface="Poppins"/>
                  <a:sym typeface="Poppins"/>
                </a:rPr>
                <a:t>Bangkok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5787567" y="6423929"/>
            <a:ext cx="2370267" cy="1199948"/>
          </a:xfrm>
          <a:custGeom>
            <a:avLst/>
            <a:gdLst/>
            <a:ahLst/>
            <a:cxnLst/>
            <a:rect r="r" b="b" t="t" l="l"/>
            <a:pathLst>
              <a:path h="1199948" w="2370267">
                <a:moveTo>
                  <a:pt x="0" y="0"/>
                </a:moveTo>
                <a:lnTo>
                  <a:pt x="2370267" y="0"/>
                </a:lnTo>
                <a:lnTo>
                  <a:pt x="2370267" y="1199948"/>
                </a:lnTo>
                <a:lnTo>
                  <a:pt x="0" y="119994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5765741" y="6268476"/>
            <a:ext cx="479505" cy="479505"/>
          </a:xfrm>
          <a:custGeom>
            <a:avLst/>
            <a:gdLst/>
            <a:ahLst/>
            <a:cxnLst/>
            <a:rect r="r" b="b" t="t" l="l"/>
            <a:pathLst>
              <a:path h="479505" w="479505">
                <a:moveTo>
                  <a:pt x="0" y="0"/>
                </a:moveTo>
                <a:lnTo>
                  <a:pt x="479506" y="0"/>
                </a:lnTo>
                <a:lnTo>
                  <a:pt x="479506" y="479506"/>
                </a:lnTo>
                <a:lnTo>
                  <a:pt x="0" y="47950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7775298" y="5462448"/>
            <a:ext cx="286232" cy="286232"/>
          </a:xfrm>
          <a:custGeom>
            <a:avLst/>
            <a:gdLst/>
            <a:ahLst/>
            <a:cxnLst/>
            <a:rect r="r" b="b" t="t" l="l"/>
            <a:pathLst>
              <a:path h="286232" w="286232">
                <a:moveTo>
                  <a:pt x="0" y="0"/>
                </a:moveTo>
                <a:lnTo>
                  <a:pt x="286233" y="0"/>
                </a:lnTo>
                <a:lnTo>
                  <a:pt x="286233" y="286233"/>
                </a:lnTo>
                <a:lnTo>
                  <a:pt x="0" y="28623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5940339" y="5433260"/>
            <a:ext cx="1724541" cy="344610"/>
            <a:chOff x="0" y="0"/>
            <a:chExt cx="950258" cy="189887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950258" cy="189887"/>
            </a:xfrm>
            <a:custGeom>
              <a:avLst/>
              <a:gdLst/>
              <a:ahLst/>
              <a:cxnLst/>
              <a:rect r="r" b="b" t="t" l="l"/>
              <a:pathLst>
                <a:path h="189887" w="950258">
                  <a:moveTo>
                    <a:pt x="26936" y="0"/>
                  </a:moveTo>
                  <a:lnTo>
                    <a:pt x="923322" y="0"/>
                  </a:lnTo>
                  <a:cubicBezTo>
                    <a:pt x="938198" y="0"/>
                    <a:pt x="950258" y="12059"/>
                    <a:pt x="950258" y="26936"/>
                  </a:cubicBezTo>
                  <a:lnTo>
                    <a:pt x="950258" y="162952"/>
                  </a:lnTo>
                  <a:cubicBezTo>
                    <a:pt x="950258" y="177828"/>
                    <a:pt x="938198" y="189887"/>
                    <a:pt x="923322" y="189887"/>
                  </a:cubicBezTo>
                  <a:lnTo>
                    <a:pt x="26936" y="189887"/>
                  </a:lnTo>
                  <a:cubicBezTo>
                    <a:pt x="12059" y="189887"/>
                    <a:pt x="0" y="177828"/>
                    <a:pt x="0" y="162952"/>
                  </a:cubicBezTo>
                  <a:lnTo>
                    <a:pt x="0" y="26936"/>
                  </a:lnTo>
                  <a:cubicBezTo>
                    <a:pt x="0" y="12059"/>
                    <a:pt x="12059" y="0"/>
                    <a:pt x="26936" y="0"/>
                  </a:cubicBez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950258" cy="218462"/>
            </a:xfrm>
            <a:prstGeom prst="rect">
              <a:avLst/>
            </a:prstGeom>
          </p:spPr>
          <p:txBody>
            <a:bodyPr anchor="ctr" rtlCol="false" tIns="29952" lIns="29952" bIns="29952" rIns="29952"/>
            <a:lstStyle/>
            <a:p>
              <a:pPr algn="ctr">
                <a:lnSpc>
                  <a:spcPts val="1155"/>
                </a:lnSpc>
              </a:pPr>
              <a:r>
                <a:rPr lang="en-US" sz="825" spc="8">
                  <a:solidFill>
                    <a:srgbClr val="8F8E8E"/>
                  </a:solidFill>
                  <a:latin typeface="Poppins"/>
                  <a:ea typeface="Poppins"/>
                  <a:cs typeface="Poppins"/>
                  <a:sym typeface="Poppins"/>
                </a:rPr>
                <a:t>Standard</a:t>
              </a:r>
            </a:p>
          </p:txBody>
        </p:sp>
      </p:grpSp>
      <p:sp>
        <p:nvSpPr>
          <p:cNvPr name="Freeform 71" id="71"/>
          <p:cNvSpPr/>
          <p:nvPr/>
        </p:nvSpPr>
        <p:spPr>
          <a:xfrm flipH="false" flipV="false" rot="0">
            <a:off x="5787567" y="7974235"/>
            <a:ext cx="531315" cy="531315"/>
          </a:xfrm>
          <a:custGeom>
            <a:avLst/>
            <a:gdLst/>
            <a:ahLst/>
            <a:cxnLst/>
            <a:rect r="r" b="b" t="t" l="l"/>
            <a:pathLst>
              <a:path h="531315" w="531315">
                <a:moveTo>
                  <a:pt x="0" y="0"/>
                </a:moveTo>
                <a:lnTo>
                  <a:pt x="531314" y="0"/>
                </a:lnTo>
                <a:lnTo>
                  <a:pt x="531314" y="531315"/>
                </a:lnTo>
                <a:lnTo>
                  <a:pt x="0" y="53131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1471076" y="3508712"/>
            <a:ext cx="2104866" cy="51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888" spc="-34">
                <a:solidFill>
                  <a:srgbClr val="2331DF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New Account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66823" y="4140429"/>
            <a:ext cx="2113372" cy="15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"/>
              </a:lnSpc>
            </a:pPr>
            <a:r>
              <a:rPr lang="en-US" sz="944">
                <a:solidFill>
                  <a:srgbClr val="8F8E8E"/>
                </a:solidFill>
                <a:latin typeface="Poppins"/>
                <a:ea typeface="Poppins"/>
                <a:cs typeface="Poppins"/>
                <a:sym typeface="Poppins"/>
              </a:rPr>
              <a:t>Already Registered? Log in here.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362630" y="4553262"/>
            <a:ext cx="2321757" cy="15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"/>
              </a:lnSpc>
              <a:spcBef>
                <a:spcPct val="0"/>
              </a:spcBef>
            </a:pPr>
            <a:r>
              <a:rPr lang="en-US" sz="944" spc="124" u="none">
                <a:solidFill>
                  <a:srgbClr val="8F8E8E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362630" y="5372306"/>
            <a:ext cx="2321757" cy="15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"/>
              </a:lnSpc>
              <a:spcBef>
                <a:spcPct val="0"/>
              </a:spcBef>
            </a:pPr>
            <a:r>
              <a:rPr lang="en-US" sz="944" spc="124">
                <a:solidFill>
                  <a:srgbClr val="8F8E8E"/>
                </a:solidFill>
                <a:latin typeface="Poppins"/>
                <a:ea typeface="Poppins"/>
                <a:cs typeface="Poppins"/>
                <a:sym typeface="Poppins"/>
              </a:rPr>
              <a:t>EMAIL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362630" y="6177989"/>
            <a:ext cx="2321757" cy="15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33"/>
              </a:lnSpc>
              <a:spcBef>
                <a:spcPct val="0"/>
              </a:spcBef>
            </a:pPr>
            <a:r>
              <a:rPr lang="en-US" sz="944" spc="124">
                <a:solidFill>
                  <a:srgbClr val="8F8E8E"/>
                </a:solidFill>
                <a:latin typeface="Poppins"/>
                <a:ea typeface="Poppins"/>
                <a:cs typeface="Poppins"/>
                <a:sym typeface="Poppins"/>
              </a:rPr>
              <a:t>PASSWORD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0213086" y="3943804"/>
            <a:ext cx="2086556" cy="11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5"/>
              </a:lnSpc>
            </a:pPr>
            <a:r>
              <a:rPr lang="en-US" sz="629">
                <a:solidFill>
                  <a:srgbClr val="8F8E8E"/>
                </a:solidFill>
                <a:latin typeface="Poppins"/>
                <a:ea typeface="Poppins"/>
                <a:cs typeface="Poppins"/>
                <a:sym typeface="Poppins"/>
              </a:rPr>
              <a:t>FINSURE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0211117" y="4124964"/>
            <a:ext cx="2110532" cy="27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7"/>
              </a:lnSpc>
              <a:spcBef>
                <a:spcPct val="0"/>
              </a:spcBef>
            </a:pPr>
            <a:r>
              <a:rPr lang="en-US" b="true" sz="1888" spc="-34">
                <a:solidFill>
                  <a:srgbClr val="2331DF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874164" y="9184489"/>
            <a:ext cx="143574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Register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6245247" y="9146978"/>
            <a:ext cx="179632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 Advisory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0612761" y="9061253"/>
            <a:ext cx="172442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Apply Now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5415063" y="9048530"/>
            <a:ext cx="172442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Claims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5956664" y="4988570"/>
            <a:ext cx="2104866" cy="27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888" spc="-34">
                <a:solidFill>
                  <a:srgbClr val="2331DF"/>
                </a:solidFill>
                <a:latin typeface="Poppins Bold"/>
                <a:ea typeface="Poppins Bold"/>
                <a:cs typeface="Poppins Bold"/>
                <a:sym typeface="Poppins Bold"/>
              </a:rPr>
              <a:t>Dynamic Pricing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7609480" y="8104809"/>
            <a:ext cx="435725" cy="28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03"/>
              </a:lnSpc>
            </a:pPr>
            <a:r>
              <a:rPr lang="en-US" sz="1574">
                <a:solidFill>
                  <a:srgbClr val="8F8E8E"/>
                </a:solidFill>
                <a:latin typeface="Poppins"/>
                <a:ea typeface="Poppins"/>
                <a:cs typeface="Poppins"/>
                <a:sym typeface="Poppins"/>
              </a:rPr>
              <a:t>THB</a:t>
            </a:r>
          </a:p>
        </p:txBody>
      </p:sp>
      <p:grpSp>
        <p:nvGrpSpPr>
          <p:cNvPr name="Group 85" id="85"/>
          <p:cNvGrpSpPr/>
          <p:nvPr/>
        </p:nvGrpSpPr>
        <p:grpSpPr>
          <a:xfrm rot="0">
            <a:off x="6318881" y="8098250"/>
            <a:ext cx="1223001" cy="344610"/>
            <a:chOff x="0" y="0"/>
            <a:chExt cx="673899" cy="189887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673899" cy="189887"/>
            </a:xfrm>
            <a:custGeom>
              <a:avLst/>
              <a:gdLst/>
              <a:ahLst/>
              <a:cxnLst/>
              <a:rect r="r" b="b" t="t" l="l"/>
              <a:pathLst>
                <a:path h="189887" w="673899">
                  <a:moveTo>
                    <a:pt x="37982" y="0"/>
                  </a:moveTo>
                  <a:lnTo>
                    <a:pt x="635917" y="0"/>
                  </a:lnTo>
                  <a:cubicBezTo>
                    <a:pt x="656894" y="0"/>
                    <a:pt x="673899" y="17005"/>
                    <a:pt x="673899" y="37982"/>
                  </a:cubicBezTo>
                  <a:lnTo>
                    <a:pt x="673899" y="151906"/>
                  </a:lnTo>
                  <a:cubicBezTo>
                    <a:pt x="673899" y="172882"/>
                    <a:pt x="656894" y="189887"/>
                    <a:pt x="635917" y="189887"/>
                  </a:cubicBezTo>
                  <a:lnTo>
                    <a:pt x="37982" y="189887"/>
                  </a:lnTo>
                  <a:cubicBezTo>
                    <a:pt x="27908" y="189887"/>
                    <a:pt x="18247" y="185885"/>
                    <a:pt x="11125" y="178763"/>
                  </a:cubicBezTo>
                  <a:cubicBezTo>
                    <a:pt x="4002" y="171640"/>
                    <a:pt x="0" y="161979"/>
                    <a:pt x="0" y="151906"/>
                  </a:cubicBezTo>
                  <a:lnTo>
                    <a:pt x="0" y="37982"/>
                  </a:lnTo>
                  <a:cubicBezTo>
                    <a:pt x="0" y="27908"/>
                    <a:pt x="4002" y="18247"/>
                    <a:pt x="11125" y="11125"/>
                  </a:cubicBezTo>
                  <a:cubicBezTo>
                    <a:pt x="18247" y="4002"/>
                    <a:pt x="27908" y="0"/>
                    <a:pt x="37982" y="0"/>
                  </a:cubicBez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28575"/>
              <a:ext cx="673899" cy="218462"/>
            </a:xfrm>
            <a:prstGeom prst="rect">
              <a:avLst/>
            </a:prstGeom>
          </p:spPr>
          <p:txBody>
            <a:bodyPr anchor="ctr" rtlCol="false" tIns="29952" lIns="29952" bIns="29952" rIns="29952"/>
            <a:lstStyle/>
            <a:p>
              <a:pPr algn="ctr">
                <a:lnSpc>
                  <a:spcPts val="1155"/>
                </a:lnSpc>
              </a:pPr>
            </a:p>
          </p:txBody>
        </p:sp>
      </p:grpSp>
      <p:sp>
        <p:nvSpPr>
          <p:cNvPr name="TextBox 88" id="88"/>
          <p:cNvSpPr txBox="true"/>
          <p:nvPr/>
        </p:nvSpPr>
        <p:spPr>
          <a:xfrm rot="0">
            <a:off x="6537645" y="8138227"/>
            <a:ext cx="869397" cy="27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888" spc="-34">
                <a:solidFill>
                  <a:srgbClr val="2331DF"/>
                </a:solidFill>
                <a:latin typeface="Poppins Bold"/>
                <a:ea typeface="Poppins Bold"/>
                <a:cs typeface="Poppins Bold"/>
                <a:sym typeface="Poppins Bold"/>
              </a:rPr>
              <a:t>388</a:t>
            </a:r>
          </a:p>
        </p:txBody>
      </p:sp>
      <p:grpSp>
        <p:nvGrpSpPr>
          <p:cNvPr name="Group 89" id="89"/>
          <p:cNvGrpSpPr/>
          <p:nvPr/>
        </p:nvGrpSpPr>
        <p:grpSpPr>
          <a:xfrm rot="0">
            <a:off x="11289960" y="5273078"/>
            <a:ext cx="843447" cy="72386"/>
            <a:chOff x="0" y="0"/>
            <a:chExt cx="764282" cy="65592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11291619" y="5390062"/>
            <a:ext cx="519143" cy="72386"/>
            <a:chOff x="0" y="0"/>
            <a:chExt cx="470417" cy="65592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10260488" y="5273078"/>
            <a:ext cx="843447" cy="72386"/>
            <a:chOff x="0" y="0"/>
            <a:chExt cx="764282" cy="65592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10262148" y="5390062"/>
            <a:ext cx="519143" cy="72386"/>
            <a:chOff x="0" y="0"/>
            <a:chExt cx="470417" cy="65592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10087631" y="7629625"/>
            <a:ext cx="2321757" cy="344610"/>
            <a:chOff x="0" y="0"/>
            <a:chExt cx="1279336" cy="189887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1279336" cy="189887"/>
            </a:xfrm>
            <a:custGeom>
              <a:avLst/>
              <a:gdLst/>
              <a:ahLst/>
              <a:cxnLst/>
              <a:rect r="r" b="b" t="t" l="l"/>
              <a:pathLst>
                <a:path h="189887" w="1279336">
                  <a:moveTo>
                    <a:pt x="20007" y="0"/>
                  </a:moveTo>
                  <a:lnTo>
                    <a:pt x="1259329" y="0"/>
                  </a:lnTo>
                  <a:cubicBezTo>
                    <a:pt x="1264635" y="0"/>
                    <a:pt x="1269724" y="2108"/>
                    <a:pt x="1273476" y="5860"/>
                  </a:cubicBezTo>
                  <a:cubicBezTo>
                    <a:pt x="1277228" y="9612"/>
                    <a:pt x="1279336" y="14701"/>
                    <a:pt x="1279336" y="20007"/>
                  </a:cubicBezTo>
                  <a:lnTo>
                    <a:pt x="1279336" y="169880"/>
                  </a:lnTo>
                  <a:cubicBezTo>
                    <a:pt x="1279336" y="180930"/>
                    <a:pt x="1270379" y="189887"/>
                    <a:pt x="1259329" y="189887"/>
                  </a:cubicBezTo>
                  <a:lnTo>
                    <a:pt x="20007" y="189887"/>
                  </a:lnTo>
                  <a:cubicBezTo>
                    <a:pt x="14701" y="189887"/>
                    <a:pt x="9612" y="187779"/>
                    <a:pt x="5860" y="184027"/>
                  </a:cubicBezTo>
                  <a:cubicBezTo>
                    <a:pt x="2108" y="180275"/>
                    <a:pt x="0" y="175186"/>
                    <a:pt x="0" y="169880"/>
                  </a:cubicBezTo>
                  <a:lnTo>
                    <a:pt x="0" y="20007"/>
                  </a:lnTo>
                  <a:cubicBezTo>
                    <a:pt x="0" y="14701"/>
                    <a:pt x="2108" y="9612"/>
                    <a:pt x="5860" y="5860"/>
                  </a:cubicBezTo>
                  <a:cubicBezTo>
                    <a:pt x="9612" y="2108"/>
                    <a:pt x="14701" y="0"/>
                    <a:pt x="20007" y="0"/>
                  </a:cubicBez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28575"/>
              <a:ext cx="1279336" cy="218462"/>
            </a:xfrm>
            <a:prstGeom prst="rect">
              <a:avLst/>
            </a:prstGeom>
          </p:spPr>
          <p:txBody>
            <a:bodyPr anchor="ctr" rtlCol="false" tIns="29952" lIns="29952" bIns="29952" rIns="29952"/>
            <a:lstStyle/>
            <a:p>
              <a:pPr algn="ctr">
                <a:lnSpc>
                  <a:spcPts val="1155"/>
                </a:lnSpc>
              </a:pPr>
            </a:p>
          </p:txBody>
        </p:sp>
      </p:grpSp>
      <p:sp>
        <p:nvSpPr>
          <p:cNvPr name="TextBox 104" id="104"/>
          <p:cNvSpPr txBox="true"/>
          <p:nvPr/>
        </p:nvSpPr>
        <p:spPr>
          <a:xfrm rot="0">
            <a:off x="10501473" y="7669603"/>
            <a:ext cx="1529820" cy="27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888" spc="-34">
                <a:solidFill>
                  <a:srgbClr val="2331DF"/>
                </a:solidFill>
                <a:latin typeface="Poppins Bold"/>
                <a:ea typeface="Poppins Bold"/>
                <a:cs typeface="Poppins Bold"/>
                <a:sym typeface="Poppins Bold"/>
              </a:rPr>
              <a:t>APPLY NOW</a:t>
            </a:r>
          </a:p>
        </p:txBody>
      </p:sp>
      <p:grpSp>
        <p:nvGrpSpPr>
          <p:cNvPr name="Group 105" id="105"/>
          <p:cNvGrpSpPr/>
          <p:nvPr/>
        </p:nvGrpSpPr>
        <p:grpSpPr>
          <a:xfrm rot="0">
            <a:off x="10275959" y="6092829"/>
            <a:ext cx="843447" cy="72386"/>
            <a:chOff x="0" y="0"/>
            <a:chExt cx="764282" cy="65592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107" id="107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48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8" id="108"/>
          <p:cNvGrpSpPr/>
          <p:nvPr/>
        </p:nvGrpSpPr>
        <p:grpSpPr>
          <a:xfrm rot="0">
            <a:off x="10277619" y="6209813"/>
            <a:ext cx="519143" cy="72386"/>
            <a:chOff x="0" y="0"/>
            <a:chExt cx="470417" cy="65592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10" id="110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48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1" id="111"/>
          <p:cNvGrpSpPr/>
          <p:nvPr/>
        </p:nvGrpSpPr>
        <p:grpSpPr>
          <a:xfrm rot="0">
            <a:off x="11288300" y="6092829"/>
            <a:ext cx="843447" cy="72386"/>
            <a:chOff x="0" y="0"/>
            <a:chExt cx="764282" cy="65592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113" id="113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4" id="114"/>
          <p:cNvGrpSpPr/>
          <p:nvPr/>
        </p:nvGrpSpPr>
        <p:grpSpPr>
          <a:xfrm rot="0">
            <a:off x="11289960" y="6209813"/>
            <a:ext cx="519143" cy="72386"/>
            <a:chOff x="0" y="0"/>
            <a:chExt cx="470417" cy="65592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16" id="116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7" id="117"/>
          <p:cNvGrpSpPr/>
          <p:nvPr/>
        </p:nvGrpSpPr>
        <p:grpSpPr>
          <a:xfrm rot="0">
            <a:off x="10277619" y="6434599"/>
            <a:ext cx="843447" cy="72386"/>
            <a:chOff x="0" y="0"/>
            <a:chExt cx="764282" cy="65592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119" id="119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48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0" id="120"/>
          <p:cNvGrpSpPr/>
          <p:nvPr/>
        </p:nvGrpSpPr>
        <p:grpSpPr>
          <a:xfrm rot="0">
            <a:off x="10279278" y="6551583"/>
            <a:ext cx="519143" cy="72386"/>
            <a:chOff x="0" y="0"/>
            <a:chExt cx="470417" cy="65592"/>
          </a:xfrm>
        </p:grpSpPr>
        <p:sp>
          <p:nvSpPr>
            <p:cNvPr name="Freeform 121" id="121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22" id="122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48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3" id="123"/>
          <p:cNvGrpSpPr/>
          <p:nvPr/>
        </p:nvGrpSpPr>
        <p:grpSpPr>
          <a:xfrm rot="0">
            <a:off x="11289960" y="6434599"/>
            <a:ext cx="843447" cy="72386"/>
            <a:chOff x="0" y="0"/>
            <a:chExt cx="764282" cy="65592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125" id="125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6" id="126"/>
          <p:cNvGrpSpPr/>
          <p:nvPr/>
        </p:nvGrpSpPr>
        <p:grpSpPr>
          <a:xfrm rot="0">
            <a:off x="11291619" y="6551583"/>
            <a:ext cx="519143" cy="72386"/>
            <a:chOff x="0" y="0"/>
            <a:chExt cx="470417" cy="65592"/>
          </a:xfrm>
        </p:grpSpPr>
        <p:sp>
          <p:nvSpPr>
            <p:cNvPr name="Freeform 127" id="127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28" id="128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9" id="129"/>
          <p:cNvGrpSpPr/>
          <p:nvPr/>
        </p:nvGrpSpPr>
        <p:grpSpPr>
          <a:xfrm rot="0">
            <a:off x="10288849" y="6747982"/>
            <a:ext cx="843447" cy="72386"/>
            <a:chOff x="0" y="0"/>
            <a:chExt cx="764282" cy="65592"/>
          </a:xfrm>
        </p:grpSpPr>
        <p:sp>
          <p:nvSpPr>
            <p:cNvPr name="Freeform 130" id="130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131" id="131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48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2" id="132"/>
          <p:cNvGrpSpPr/>
          <p:nvPr/>
        </p:nvGrpSpPr>
        <p:grpSpPr>
          <a:xfrm rot="0">
            <a:off x="10290509" y="6864966"/>
            <a:ext cx="519143" cy="72386"/>
            <a:chOff x="0" y="0"/>
            <a:chExt cx="470417" cy="65592"/>
          </a:xfrm>
        </p:grpSpPr>
        <p:sp>
          <p:nvSpPr>
            <p:cNvPr name="Freeform 133" id="133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34" id="134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48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5" id="135"/>
          <p:cNvGrpSpPr/>
          <p:nvPr/>
        </p:nvGrpSpPr>
        <p:grpSpPr>
          <a:xfrm rot="0">
            <a:off x="11301190" y="6747982"/>
            <a:ext cx="843447" cy="72386"/>
            <a:chOff x="0" y="0"/>
            <a:chExt cx="764282" cy="65592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137" id="137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8" id="138"/>
          <p:cNvGrpSpPr/>
          <p:nvPr/>
        </p:nvGrpSpPr>
        <p:grpSpPr>
          <a:xfrm rot="0">
            <a:off x="11302850" y="6864966"/>
            <a:ext cx="519143" cy="72386"/>
            <a:chOff x="0" y="0"/>
            <a:chExt cx="470417" cy="65592"/>
          </a:xfrm>
        </p:grpSpPr>
        <p:sp>
          <p:nvSpPr>
            <p:cNvPr name="Freeform 139" id="139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40" id="140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1" id="141"/>
          <p:cNvGrpSpPr/>
          <p:nvPr/>
        </p:nvGrpSpPr>
        <p:grpSpPr>
          <a:xfrm rot="0">
            <a:off x="10298374" y="7070702"/>
            <a:ext cx="843447" cy="72386"/>
            <a:chOff x="0" y="0"/>
            <a:chExt cx="764282" cy="65592"/>
          </a:xfrm>
        </p:grpSpPr>
        <p:sp>
          <p:nvSpPr>
            <p:cNvPr name="Freeform 142" id="142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143" id="143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48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4" id="144"/>
          <p:cNvGrpSpPr/>
          <p:nvPr/>
        </p:nvGrpSpPr>
        <p:grpSpPr>
          <a:xfrm rot="0">
            <a:off x="10300034" y="7187686"/>
            <a:ext cx="519143" cy="72386"/>
            <a:chOff x="0" y="0"/>
            <a:chExt cx="470417" cy="65592"/>
          </a:xfrm>
        </p:grpSpPr>
        <p:sp>
          <p:nvSpPr>
            <p:cNvPr name="Freeform 145" id="145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46" id="146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48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7" id="147"/>
          <p:cNvGrpSpPr/>
          <p:nvPr/>
        </p:nvGrpSpPr>
        <p:grpSpPr>
          <a:xfrm rot="0">
            <a:off x="11310715" y="7070702"/>
            <a:ext cx="843447" cy="72386"/>
            <a:chOff x="0" y="0"/>
            <a:chExt cx="764282" cy="65592"/>
          </a:xfrm>
        </p:grpSpPr>
        <p:sp>
          <p:nvSpPr>
            <p:cNvPr name="Freeform 148" id="148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149" id="149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0" id="150"/>
          <p:cNvGrpSpPr/>
          <p:nvPr/>
        </p:nvGrpSpPr>
        <p:grpSpPr>
          <a:xfrm rot="0">
            <a:off x="11312375" y="7187686"/>
            <a:ext cx="519143" cy="72386"/>
            <a:chOff x="0" y="0"/>
            <a:chExt cx="470417" cy="65592"/>
          </a:xfrm>
        </p:grpSpPr>
        <p:sp>
          <p:nvSpPr>
            <p:cNvPr name="Freeform 151" id="151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52" id="152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3" id="153"/>
          <p:cNvSpPr/>
          <p:nvPr/>
        </p:nvSpPr>
        <p:spPr>
          <a:xfrm flipH="false" flipV="false" rot="0">
            <a:off x="14486778" y="3257029"/>
            <a:ext cx="2602794" cy="392785"/>
          </a:xfrm>
          <a:custGeom>
            <a:avLst/>
            <a:gdLst/>
            <a:ahLst/>
            <a:cxnLst/>
            <a:rect r="r" b="b" t="t" l="l"/>
            <a:pathLst>
              <a:path h="392785" w="2602794">
                <a:moveTo>
                  <a:pt x="0" y="0"/>
                </a:moveTo>
                <a:lnTo>
                  <a:pt x="2602794" y="0"/>
                </a:lnTo>
                <a:lnTo>
                  <a:pt x="2602794" y="392785"/>
                </a:lnTo>
                <a:lnTo>
                  <a:pt x="0" y="392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4" id="154"/>
          <p:cNvSpPr txBox="true"/>
          <p:nvPr/>
        </p:nvSpPr>
        <p:spPr>
          <a:xfrm rot="0">
            <a:off x="14572473" y="3922284"/>
            <a:ext cx="2086556" cy="11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5"/>
              </a:lnSpc>
            </a:pPr>
            <a:r>
              <a:rPr lang="en-US" sz="629">
                <a:solidFill>
                  <a:srgbClr val="8F8E8E"/>
                </a:solidFill>
                <a:latin typeface="Poppins"/>
                <a:ea typeface="Poppins"/>
                <a:cs typeface="Poppins"/>
                <a:sym typeface="Poppins"/>
              </a:rPr>
              <a:t>FINSURE</a:t>
            </a:r>
          </a:p>
        </p:txBody>
      </p:sp>
      <p:sp>
        <p:nvSpPr>
          <p:cNvPr name="TextBox 155" id="155"/>
          <p:cNvSpPr txBox="true"/>
          <p:nvPr/>
        </p:nvSpPr>
        <p:spPr>
          <a:xfrm rot="0">
            <a:off x="14570504" y="4103444"/>
            <a:ext cx="2110532" cy="27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7"/>
              </a:lnSpc>
              <a:spcBef>
                <a:spcPct val="0"/>
              </a:spcBef>
            </a:pPr>
            <a:r>
              <a:rPr lang="en-US" b="true" sz="1888" spc="-34">
                <a:solidFill>
                  <a:srgbClr val="2331DF"/>
                </a:solidFill>
                <a:latin typeface="Poppins Bold"/>
                <a:ea typeface="Poppins Bold"/>
                <a:cs typeface="Poppins Bold"/>
                <a:sym typeface="Poppins Bold"/>
              </a:rPr>
              <a:t>Claims</a:t>
            </a:r>
          </a:p>
        </p:txBody>
      </p:sp>
      <p:grpSp>
        <p:nvGrpSpPr>
          <p:cNvPr name="Group 156" id="156"/>
          <p:cNvGrpSpPr/>
          <p:nvPr/>
        </p:nvGrpSpPr>
        <p:grpSpPr>
          <a:xfrm rot="0">
            <a:off x="14716873" y="5178393"/>
            <a:ext cx="843447" cy="72386"/>
            <a:chOff x="0" y="0"/>
            <a:chExt cx="764282" cy="65592"/>
          </a:xfrm>
        </p:grpSpPr>
        <p:sp>
          <p:nvSpPr>
            <p:cNvPr name="Freeform 157" id="157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158" id="158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9" id="159"/>
          <p:cNvGrpSpPr/>
          <p:nvPr/>
        </p:nvGrpSpPr>
        <p:grpSpPr>
          <a:xfrm rot="0">
            <a:off x="14718533" y="5295377"/>
            <a:ext cx="519143" cy="72386"/>
            <a:chOff x="0" y="0"/>
            <a:chExt cx="470417" cy="65592"/>
          </a:xfrm>
        </p:grpSpPr>
        <p:sp>
          <p:nvSpPr>
            <p:cNvPr name="Freeform 160" id="160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61" id="161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2" id="162"/>
          <p:cNvGrpSpPr/>
          <p:nvPr/>
        </p:nvGrpSpPr>
        <p:grpSpPr>
          <a:xfrm rot="0">
            <a:off x="14718533" y="5559311"/>
            <a:ext cx="843447" cy="72386"/>
            <a:chOff x="0" y="0"/>
            <a:chExt cx="764282" cy="65592"/>
          </a:xfrm>
        </p:grpSpPr>
        <p:sp>
          <p:nvSpPr>
            <p:cNvPr name="Freeform 163" id="163"/>
            <p:cNvSpPr/>
            <p:nvPr/>
          </p:nvSpPr>
          <p:spPr>
            <a:xfrm flipH="false" flipV="false" rot="0">
              <a:off x="0" y="0"/>
              <a:ext cx="764282" cy="65592"/>
            </a:xfrm>
            <a:custGeom>
              <a:avLst/>
              <a:gdLst/>
              <a:ahLst/>
              <a:cxnLst/>
              <a:rect r="r" b="b" t="t" l="l"/>
              <a:pathLst>
                <a:path h="65592" w="764282">
                  <a:moveTo>
                    <a:pt x="0" y="0"/>
                  </a:moveTo>
                  <a:lnTo>
                    <a:pt x="764282" y="0"/>
                  </a:lnTo>
                  <a:lnTo>
                    <a:pt x="764282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2331DF"/>
            </a:solidFill>
          </p:spPr>
        </p:sp>
        <p:sp>
          <p:nvSpPr>
            <p:cNvPr name="TextBox 164" id="164"/>
            <p:cNvSpPr txBox="true"/>
            <p:nvPr/>
          </p:nvSpPr>
          <p:spPr>
            <a:xfrm>
              <a:off x="0" y="-9525"/>
              <a:ext cx="764282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5" id="165"/>
          <p:cNvGrpSpPr/>
          <p:nvPr/>
        </p:nvGrpSpPr>
        <p:grpSpPr>
          <a:xfrm rot="0">
            <a:off x="14720193" y="5676295"/>
            <a:ext cx="519143" cy="72386"/>
            <a:chOff x="0" y="0"/>
            <a:chExt cx="470417" cy="65592"/>
          </a:xfrm>
        </p:grpSpPr>
        <p:sp>
          <p:nvSpPr>
            <p:cNvPr name="Freeform 166" id="166"/>
            <p:cNvSpPr/>
            <p:nvPr/>
          </p:nvSpPr>
          <p:spPr>
            <a:xfrm flipH="false" flipV="false" rot="0">
              <a:off x="0" y="0"/>
              <a:ext cx="470417" cy="65592"/>
            </a:xfrm>
            <a:custGeom>
              <a:avLst/>
              <a:gdLst/>
              <a:ahLst/>
              <a:cxnLst/>
              <a:rect r="r" b="b" t="t" l="l"/>
              <a:pathLst>
                <a:path h="65592" w="470417">
                  <a:moveTo>
                    <a:pt x="0" y="0"/>
                  </a:moveTo>
                  <a:lnTo>
                    <a:pt x="470417" y="0"/>
                  </a:lnTo>
                  <a:lnTo>
                    <a:pt x="470417" y="65592"/>
                  </a:lnTo>
                  <a:lnTo>
                    <a:pt x="0" y="65592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67" id="167"/>
            <p:cNvSpPr txBox="true"/>
            <p:nvPr/>
          </p:nvSpPr>
          <p:spPr>
            <a:xfrm>
              <a:off x="0" y="-9525"/>
              <a:ext cx="470417" cy="75117"/>
            </a:xfrm>
            <a:prstGeom prst="rect">
              <a:avLst/>
            </a:prstGeom>
          </p:spPr>
          <p:txBody>
            <a:bodyPr anchor="ctr" rtlCol="false" tIns="112318" lIns="112318" bIns="112318" rIns="112318"/>
            <a:lstStyle/>
            <a:p>
              <a:pPr algn="ctr" marL="0" indent="0" lvl="0">
                <a:lnSpc>
                  <a:spcPts val="31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8" id="168"/>
          <p:cNvGrpSpPr/>
          <p:nvPr/>
        </p:nvGrpSpPr>
        <p:grpSpPr>
          <a:xfrm rot="0">
            <a:off x="14627296" y="6910337"/>
            <a:ext cx="2321757" cy="344610"/>
            <a:chOff x="0" y="0"/>
            <a:chExt cx="1279336" cy="189887"/>
          </a:xfrm>
        </p:grpSpPr>
        <p:sp>
          <p:nvSpPr>
            <p:cNvPr name="Freeform 169" id="169"/>
            <p:cNvSpPr/>
            <p:nvPr/>
          </p:nvSpPr>
          <p:spPr>
            <a:xfrm flipH="false" flipV="false" rot="0">
              <a:off x="0" y="0"/>
              <a:ext cx="1279336" cy="189887"/>
            </a:xfrm>
            <a:custGeom>
              <a:avLst/>
              <a:gdLst/>
              <a:ahLst/>
              <a:cxnLst/>
              <a:rect r="r" b="b" t="t" l="l"/>
              <a:pathLst>
                <a:path h="189887" w="1279336">
                  <a:moveTo>
                    <a:pt x="20007" y="0"/>
                  </a:moveTo>
                  <a:lnTo>
                    <a:pt x="1259329" y="0"/>
                  </a:lnTo>
                  <a:cubicBezTo>
                    <a:pt x="1264635" y="0"/>
                    <a:pt x="1269724" y="2108"/>
                    <a:pt x="1273476" y="5860"/>
                  </a:cubicBezTo>
                  <a:cubicBezTo>
                    <a:pt x="1277228" y="9612"/>
                    <a:pt x="1279336" y="14701"/>
                    <a:pt x="1279336" y="20007"/>
                  </a:cubicBezTo>
                  <a:lnTo>
                    <a:pt x="1279336" y="169880"/>
                  </a:lnTo>
                  <a:cubicBezTo>
                    <a:pt x="1279336" y="180930"/>
                    <a:pt x="1270379" y="189887"/>
                    <a:pt x="1259329" y="189887"/>
                  </a:cubicBezTo>
                  <a:lnTo>
                    <a:pt x="20007" y="189887"/>
                  </a:lnTo>
                  <a:cubicBezTo>
                    <a:pt x="14701" y="189887"/>
                    <a:pt x="9612" y="187779"/>
                    <a:pt x="5860" y="184027"/>
                  </a:cubicBezTo>
                  <a:cubicBezTo>
                    <a:pt x="2108" y="180275"/>
                    <a:pt x="0" y="175186"/>
                    <a:pt x="0" y="169880"/>
                  </a:cubicBezTo>
                  <a:lnTo>
                    <a:pt x="0" y="20007"/>
                  </a:lnTo>
                  <a:cubicBezTo>
                    <a:pt x="0" y="14701"/>
                    <a:pt x="2108" y="9612"/>
                    <a:pt x="5860" y="5860"/>
                  </a:cubicBezTo>
                  <a:cubicBezTo>
                    <a:pt x="9612" y="2108"/>
                    <a:pt x="14701" y="0"/>
                    <a:pt x="20007" y="0"/>
                  </a:cubicBez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TextBox 170" id="170"/>
            <p:cNvSpPr txBox="true"/>
            <p:nvPr/>
          </p:nvSpPr>
          <p:spPr>
            <a:xfrm>
              <a:off x="0" y="-28575"/>
              <a:ext cx="1279336" cy="218462"/>
            </a:xfrm>
            <a:prstGeom prst="rect">
              <a:avLst/>
            </a:prstGeom>
          </p:spPr>
          <p:txBody>
            <a:bodyPr anchor="ctr" rtlCol="false" tIns="29952" lIns="29952" bIns="29952" rIns="29952"/>
            <a:lstStyle/>
            <a:p>
              <a:pPr algn="ctr">
                <a:lnSpc>
                  <a:spcPts val="1155"/>
                </a:lnSpc>
              </a:pPr>
            </a:p>
          </p:txBody>
        </p:sp>
      </p:grpSp>
      <p:sp>
        <p:nvSpPr>
          <p:cNvPr name="TextBox 171" id="171"/>
          <p:cNvSpPr txBox="true"/>
          <p:nvPr/>
        </p:nvSpPr>
        <p:spPr>
          <a:xfrm rot="0">
            <a:off x="15041139" y="6950314"/>
            <a:ext cx="1529820" cy="27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888" spc="-34">
                <a:solidFill>
                  <a:srgbClr val="2331DF"/>
                </a:solidFill>
                <a:latin typeface="Poppins Bold"/>
                <a:ea typeface="Poppins Bold"/>
                <a:cs typeface="Poppins Bold"/>
                <a:sym typeface="Poppins Bold"/>
              </a:rPr>
              <a:t>CONFIRM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711"/>
            <a:ext cx="9836305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Competition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00440" y="-881937"/>
            <a:ext cx="1663642" cy="16636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73819" y="-2139922"/>
            <a:ext cx="4279843" cy="42798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72604" y="7826880"/>
            <a:ext cx="1086313" cy="10863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43071" y="7446865"/>
            <a:ext cx="1086313" cy="10863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1019012" y="-2352212"/>
            <a:ext cx="4604192" cy="4604192"/>
          </a:xfrm>
          <a:custGeom>
            <a:avLst/>
            <a:gdLst/>
            <a:ahLst/>
            <a:cxnLst/>
            <a:rect r="r" b="b" t="t" l="l"/>
            <a:pathLst>
              <a:path h="4604192" w="4604192">
                <a:moveTo>
                  <a:pt x="0" y="0"/>
                </a:moveTo>
                <a:lnTo>
                  <a:pt x="4604192" y="0"/>
                </a:lnTo>
                <a:lnTo>
                  <a:pt x="4604192" y="4604192"/>
                </a:lnTo>
                <a:lnTo>
                  <a:pt x="0" y="460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43105" y="8533178"/>
            <a:ext cx="2621184" cy="2621184"/>
          </a:xfrm>
          <a:custGeom>
            <a:avLst/>
            <a:gdLst/>
            <a:ahLst/>
            <a:cxnLst/>
            <a:rect r="r" b="b" t="t" l="l"/>
            <a:pathLst>
              <a:path h="2621184" w="2621184">
                <a:moveTo>
                  <a:pt x="0" y="0"/>
                </a:moveTo>
                <a:lnTo>
                  <a:pt x="2621184" y="0"/>
                </a:lnTo>
                <a:lnTo>
                  <a:pt x="2621184" y="2621184"/>
                </a:lnTo>
                <a:lnTo>
                  <a:pt x="0" y="262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73819" y="7898834"/>
            <a:ext cx="4122481" cy="4232295"/>
          </a:xfrm>
          <a:custGeom>
            <a:avLst/>
            <a:gdLst/>
            <a:ahLst/>
            <a:cxnLst/>
            <a:rect r="r" b="b" t="t" l="l"/>
            <a:pathLst>
              <a:path h="4232295" w="4122481">
                <a:moveTo>
                  <a:pt x="0" y="0"/>
                </a:moveTo>
                <a:lnTo>
                  <a:pt x="4122482" y="0"/>
                </a:lnTo>
                <a:lnTo>
                  <a:pt x="4122482" y="4232295"/>
                </a:lnTo>
                <a:lnTo>
                  <a:pt x="0" y="4232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1" t="0" r="-1331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143071" y="415637"/>
            <a:ext cx="1724285" cy="1724285"/>
          </a:xfrm>
          <a:custGeom>
            <a:avLst/>
            <a:gdLst/>
            <a:ahLst/>
            <a:cxnLst/>
            <a:rect r="r" b="b" t="t" l="l"/>
            <a:pathLst>
              <a:path h="1724285" w="1724285">
                <a:moveTo>
                  <a:pt x="0" y="0"/>
                </a:moveTo>
                <a:lnTo>
                  <a:pt x="1724285" y="0"/>
                </a:lnTo>
                <a:lnTo>
                  <a:pt x="1724285" y="1724285"/>
                </a:lnTo>
                <a:lnTo>
                  <a:pt x="0" y="172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-10800000">
            <a:off x="2398342" y="2711478"/>
            <a:ext cx="6260500" cy="3736923"/>
            <a:chOff x="0" y="0"/>
            <a:chExt cx="1717615" cy="10252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17615" cy="1025253"/>
            </a:xfrm>
            <a:custGeom>
              <a:avLst/>
              <a:gdLst/>
              <a:ahLst/>
              <a:cxnLst/>
              <a:rect r="r" b="b" t="t" l="l"/>
              <a:pathLst>
                <a:path h="1025253" w="1717615">
                  <a:moveTo>
                    <a:pt x="1593155" y="1025253"/>
                  </a:moveTo>
                  <a:lnTo>
                    <a:pt x="124460" y="1025253"/>
                  </a:lnTo>
                  <a:cubicBezTo>
                    <a:pt x="55880" y="1025253"/>
                    <a:pt x="0" y="969373"/>
                    <a:pt x="0" y="9007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93155" y="0"/>
                  </a:lnTo>
                  <a:cubicBezTo>
                    <a:pt x="1661735" y="0"/>
                    <a:pt x="1717615" y="55880"/>
                    <a:pt x="1717615" y="124460"/>
                  </a:cubicBezTo>
                  <a:lnTo>
                    <a:pt x="1717615" y="900793"/>
                  </a:lnTo>
                  <a:cubicBezTo>
                    <a:pt x="1717615" y="969373"/>
                    <a:pt x="1661735" y="1025253"/>
                    <a:pt x="1593155" y="1025253"/>
                  </a:cubicBezTo>
                  <a:close/>
                </a:path>
              </a:pathLst>
            </a:custGeom>
            <a:solidFill>
              <a:srgbClr val="F7D768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2398342" y="5424038"/>
            <a:ext cx="6260500" cy="4183270"/>
            <a:chOff x="0" y="0"/>
            <a:chExt cx="1717615" cy="11477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17615" cy="1147712"/>
            </a:xfrm>
            <a:custGeom>
              <a:avLst/>
              <a:gdLst/>
              <a:ahLst/>
              <a:cxnLst/>
              <a:rect r="r" b="b" t="t" l="l"/>
              <a:pathLst>
                <a:path h="1147712" w="1717615">
                  <a:moveTo>
                    <a:pt x="1593155" y="1147712"/>
                  </a:moveTo>
                  <a:lnTo>
                    <a:pt x="124460" y="1147712"/>
                  </a:lnTo>
                  <a:cubicBezTo>
                    <a:pt x="55880" y="1147712"/>
                    <a:pt x="0" y="1091832"/>
                    <a:pt x="0" y="10232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93155" y="0"/>
                  </a:lnTo>
                  <a:cubicBezTo>
                    <a:pt x="1661735" y="0"/>
                    <a:pt x="1717615" y="55880"/>
                    <a:pt x="1717615" y="124460"/>
                  </a:cubicBezTo>
                  <a:lnTo>
                    <a:pt x="1717615" y="1023252"/>
                  </a:lnTo>
                  <a:cubicBezTo>
                    <a:pt x="1717615" y="1091832"/>
                    <a:pt x="1661735" y="1147712"/>
                    <a:pt x="1593155" y="114771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288654" y="5830352"/>
            <a:ext cx="6260500" cy="3736923"/>
            <a:chOff x="0" y="0"/>
            <a:chExt cx="1717615" cy="10252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17615" cy="1025253"/>
            </a:xfrm>
            <a:custGeom>
              <a:avLst/>
              <a:gdLst/>
              <a:ahLst/>
              <a:cxnLst/>
              <a:rect r="r" b="b" t="t" l="l"/>
              <a:pathLst>
                <a:path h="1025253" w="1717615">
                  <a:moveTo>
                    <a:pt x="1593155" y="1025253"/>
                  </a:moveTo>
                  <a:lnTo>
                    <a:pt x="124460" y="1025253"/>
                  </a:lnTo>
                  <a:cubicBezTo>
                    <a:pt x="55880" y="1025253"/>
                    <a:pt x="0" y="969373"/>
                    <a:pt x="0" y="9007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93155" y="0"/>
                  </a:lnTo>
                  <a:cubicBezTo>
                    <a:pt x="1661735" y="0"/>
                    <a:pt x="1717615" y="55880"/>
                    <a:pt x="1717615" y="124460"/>
                  </a:cubicBezTo>
                  <a:lnTo>
                    <a:pt x="1717615" y="900793"/>
                  </a:lnTo>
                  <a:cubicBezTo>
                    <a:pt x="1717615" y="969373"/>
                    <a:pt x="1661735" y="1025253"/>
                    <a:pt x="1593155" y="1025253"/>
                  </a:cubicBezTo>
                  <a:close/>
                </a:path>
              </a:pathLst>
            </a:custGeom>
            <a:solidFill>
              <a:srgbClr val="424446"/>
            </a:solidFill>
          </p:spPr>
        </p:sp>
      </p:grpSp>
      <p:grpSp>
        <p:nvGrpSpPr>
          <p:cNvPr name="Group 25" id="25"/>
          <p:cNvGrpSpPr/>
          <p:nvPr/>
        </p:nvGrpSpPr>
        <p:grpSpPr>
          <a:xfrm rot="-10800000">
            <a:off x="9288654" y="2671444"/>
            <a:ext cx="6260500" cy="4184866"/>
            <a:chOff x="0" y="0"/>
            <a:chExt cx="1717615" cy="11481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17615" cy="1148150"/>
            </a:xfrm>
            <a:custGeom>
              <a:avLst/>
              <a:gdLst/>
              <a:ahLst/>
              <a:cxnLst/>
              <a:rect r="r" b="b" t="t" l="l"/>
              <a:pathLst>
                <a:path h="1148150" w="1717615">
                  <a:moveTo>
                    <a:pt x="1593155" y="1148149"/>
                  </a:moveTo>
                  <a:lnTo>
                    <a:pt x="124460" y="1148149"/>
                  </a:lnTo>
                  <a:cubicBezTo>
                    <a:pt x="55880" y="1148149"/>
                    <a:pt x="0" y="1092270"/>
                    <a:pt x="0" y="10236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93155" y="0"/>
                  </a:lnTo>
                  <a:cubicBezTo>
                    <a:pt x="1661735" y="0"/>
                    <a:pt x="1717615" y="55880"/>
                    <a:pt x="1717615" y="124460"/>
                  </a:cubicBezTo>
                  <a:lnTo>
                    <a:pt x="1717615" y="1023690"/>
                  </a:lnTo>
                  <a:cubicBezTo>
                    <a:pt x="1717615" y="1092270"/>
                    <a:pt x="1661735" y="1148150"/>
                    <a:pt x="1593155" y="11481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4905113" y="5882905"/>
            <a:ext cx="1463555" cy="1632769"/>
          </a:xfrm>
          <a:custGeom>
            <a:avLst/>
            <a:gdLst/>
            <a:ahLst/>
            <a:cxnLst/>
            <a:rect r="r" b="b" t="t" l="l"/>
            <a:pathLst>
              <a:path h="1632769" w="1463555">
                <a:moveTo>
                  <a:pt x="0" y="0"/>
                </a:moveTo>
                <a:lnTo>
                  <a:pt x="1463554" y="0"/>
                </a:lnTo>
                <a:lnTo>
                  <a:pt x="1463554" y="1632768"/>
                </a:lnTo>
                <a:lnTo>
                  <a:pt x="0" y="1632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294031" y="3239828"/>
            <a:ext cx="2010840" cy="1659857"/>
          </a:xfrm>
          <a:custGeom>
            <a:avLst/>
            <a:gdLst/>
            <a:ahLst/>
            <a:cxnLst/>
            <a:rect r="r" b="b" t="t" l="l"/>
            <a:pathLst>
              <a:path h="1659857" w="2010840">
                <a:moveTo>
                  <a:pt x="0" y="0"/>
                </a:moveTo>
                <a:lnTo>
                  <a:pt x="2010840" y="0"/>
                </a:lnTo>
                <a:lnTo>
                  <a:pt x="2010840" y="1659857"/>
                </a:lnTo>
                <a:lnTo>
                  <a:pt x="0" y="1659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919588" y="3453230"/>
            <a:ext cx="5434605" cy="120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81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Direct </a:t>
            </a:r>
          </a:p>
          <a:p>
            <a:pPr algn="ctr">
              <a:lnSpc>
                <a:spcPts val="4958"/>
              </a:lnSpc>
            </a:pPr>
            <a:r>
              <a:rPr lang="en-US" sz="381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Competitors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25605" y="7628821"/>
            <a:ext cx="5347692" cy="120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8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Indirect</a:t>
            </a:r>
          </a:p>
          <a:p>
            <a:pPr algn="ctr">
              <a:lnSpc>
                <a:spcPts val="4958"/>
              </a:lnSpc>
            </a:pPr>
            <a:r>
              <a:rPr lang="en-US" sz="38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Competitors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89059" y="7824895"/>
            <a:ext cx="5279065" cy="166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429" indent="-256215" lvl="1">
              <a:lnSpc>
                <a:spcPts val="3322"/>
              </a:lnSpc>
              <a:buFont typeface="Arial"/>
              <a:buChar char="•"/>
            </a:pPr>
            <a:r>
              <a:rPr lang="en-US" b="true" sz="2373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Traditional insurers:</a:t>
            </a:r>
            <a:r>
              <a:rPr lang="en-US" sz="2373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e.g., Thai Life, Muang Thai Life, Dhipaya</a:t>
            </a:r>
          </a:p>
          <a:p>
            <a:pPr algn="l" marL="512429" indent="-256215" lvl="1">
              <a:lnSpc>
                <a:spcPts val="3322"/>
              </a:lnSpc>
              <a:buFont typeface="Arial"/>
              <a:buChar char="•"/>
            </a:pPr>
            <a:r>
              <a:rPr lang="en-US" b="true" sz="2373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Digital microinsurance platforms:</a:t>
            </a:r>
            <a:r>
              <a:rPr lang="en-US" sz="2373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e.g., Roojai, Sunday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79371" y="5065880"/>
            <a:ext cx="5279065" cy="124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429" indent="-256215" lvl="1">
              <a:lnSpc>
                <a:spcPts val="3322"/>
              </a:lnSpc>
              <a:buFont typeface="Arial"/>
              <a:buChar char="•"/>
            </a:pPr>
            <a:r>
              <a:rPr lang="en-US" sz="2373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Government welfare programs</a:t>
            </a:r>
          </a:p>
          <a:p>
            <a:pPr algn="l" marL="512429" indent="-256215" lvl="1">
              <a:lnSpc>
                <a:spcPts val="3322"/>
              </a:lnSpc>
              <a:buFont typeface="Arial"/>
              <a:buChar char="•"/>
            </a:pPr>
            <a:r>
              <a:rPr lang="en-US" sz="2373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Informal lending options</a:t>
            </a:r>
          </a:p>
          <a:p>
            <a:pPr algn="l" marL="512429" indent="-256215" lvl="1">
              <a:lnSpc>
                <a:spcPts val="3322"/>
              </a:lnSpc>
              <a:buFont typeface="Arial"/>
              <a:buChar char="•"/>
            </a:pPr>
            <a:r>
              <a:rPr lang="en-US" sz="2373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NGOs and charitable aid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7377" y="-12955"/>
            <a:ext cx="9251923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SWOT Analysis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00440" y="-881937"/>
            <a:ext cx="1663642" cy="16636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19012" y="-2352212"/>
            <a:ext cx="4604192" cy="4604192"/>
          </a:xfrm>
          <a:custGeom>
            <a:avLst/>
            <a:gdLst/>
            <a:ahLst/>
            <a:cxnLst/>
            <a:rect r="r" b="b" t="t" l="l"/>
            <a:pathLst>
              <a:path h="4604192" w="4604192">
                <a:moveTo>
                  <a:pt x="0" y="0"/>
                </a:moveTo>
                <a:lnTo>
                  <a:pt x="4604192" y="0"/>
                </a:lnTo>
                <a:lnTo>
                  <a:pt x="4604192" y="4604192"/>
                </a:lnTo>
                <a:lnTo>
                  <a:pt x="0" y="460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43071" y="415637"/>
            <a:ext cx="1724285" cy="1724285"/>
          </a:xfrm>
          <a:custGeom>
            <a:avLst/>
            <a:gdLst/>
            <a:ahLst/>
            <a:cxnLst/>
            <a:rect r="r" b="b" t="t" l="l"/>
            <a:pathLst>
              <a:path h="1724285" w="1724285">
                <a:moveTo>
                  <a:pt x="0" y="0"/>
                </a:moveTo>
                <a:lnTo>
                  <a:pt x="1724285" y="0"/>
                </a:lnTo>
                <a:lnTo>
                  <a:pt x="1724285" y="1724285"/>
                </a:lnTo>
                <a:lnTo>
                  <a:pt x="0" y="172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71210" y="2139922"/>
            <a:ext cx="11345580" cy="7588848"/>
          </a:xfrm>
          <a:custGeom>
            <a:avLst/>
            <a:gdLst/>
            <a:ahLst/>
            <a:cxnLst/>
            <a:rect r="r" b="b" t="t" l="l"/>
            <a:pathLst>
              <a:path h="7588848" w="11345580">
                <a:moveTo>
                  <a:pt x="0" y="0"/>
                </a:moveTo>
                <a:lnTo>
                  <a:pt x="11345580" y="0"/>
                </a:lnTo>
                <a:lnTo>
                  <a:pt x="11345580" y="7588848"/>
                </a:lnTo>
                <a:lnTo>
                  <a:pt x="0" y="758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" t="-12558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65744" y="3073162"/>
            <a:ext cx="4179472" cy="275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Real-time AQI + AI for dynamic, fair pricing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Designed specifically for daily wage earners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Community-based onboarding via Aor Sor Mor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Linked to state welfare cards for easy payments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Multi-insurer partnerships for flexible, low-cost plans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0398" y="3073162"/>
            <a:ext cx="4179472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ow insurance literacy in target groups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Dependence on external data (e.g., AQI, state systems)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Scaling difficult in areas without Aor Sor Mor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65744" y="6540847"/>
            <a:ext cx="4179472" cy="192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PM2.5</a:t>
            </a: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a seasonal, ongoing crisis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Policy momentum toward inclusive social protection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Expandable to other climate-related risks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Fintech tools enable scale and efficiency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30398" y="6520527"/>
            <a:ext cx="4179472" cy="275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</a:t>
            </a: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licy inconsistency on work suspension orders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Potential competition from larger insurers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Misunderstanding of payout conditions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privacy and legal compliance risks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Low tech skills among rural or older users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-25354"/>
            <a:ext cx="8341093" cy="328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Competitive Advantages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468052" y="3769940"/>
            <a:ext cx="3619228" cy="1760116"/>
            <a:chOff x="0" y="0"/>
            <a:chExt cx="1792533" cy="8717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2533" cy="871751"/>
            </a:xfrm>
            <a:custGeom>
              <a:avLst/>
              <a:gdLst/>
              <a:ahLst/>
              <a:cxnLst/>
              <a:rect r="r" b="b" t="t" l="l"/>
              <a:pathLst>
                <a:path h="871751" w="1792533">
                  <a:moveTo>
                    <a:pt x="113373" y="0"/>
                  </a:moveTo>
                  <a:lnTo>
                    <a:pt x="1679161" y="0"/>
                  </a:lnTo>
                  <a:cubicBezTo>
                    <a:pt x="1741775" y="0"/>
                    <a:pt x="1792533" y="50759"/>
                    <a:pt x="1792533" y="113373"/>
                  </a:cubicBezTo>
                  <a:lnTo>
                    <a:pt x="1792533" y="758379"/>
                  </a:lnTo>
                  <a:cubicBezTo>
                    <a:pt x="1792533" y="820993"/>
                    <a:pt x="1741775" y="871751"/>
                    <a:pt x="1679161" y="871751"/>
                  </a:cubicBezTo>
                  <a:lnTo>
                    <a:pt x="113373" y="871751"/>
                  </a:lnTo>
                  <a:cubicBezTo>
                    <a:pt x="50759" y="871751"/>
                    <a:pt x="0" y="820993"/>
                    <a:pt x="0" y="758379"/>
                  </a:cubicBezTo>
                  <a:lnTo>
                    <a:pt x="0" y="113373"/>
                  </a:lnTo>
                  <a:cubicBezTo>
                    <a:pt x="0" y="50759"/>
                    <a:pt x="50759" y="0"/>
                    <a:pt x="113373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792533" cy="89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00266" y="3769940"/>
            <a:ext cx="3619228" cy="1760116"/>
            <a:chOff x="0" y="0"/>
            <a:chExt cx="1792533" cy="8717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2533" cy="871751"/>
            </a:xfrm>
            <a:custGeom>
              <a:avLst/>
              <a:gdLst/>
              <a:ahLst/>
              <a:cxnLst/>
              <a:rect r="r" b="b" t="t" l="l"/>
              <a:pathLst>
                <a:path h="871751" w="1792533">
                  <a:moveTo>
                    <a:pt x="106955" y="0"/>
                  </a:moveTo>
                  <a:lnTo>
                    <a:pt x="1685578" y="0"/>
                  </a:lnTo>
                  <a:cubicBezTo>
                    <a:pt x="1744648" y="0"/>
                    <a:pt x="1792533" y="47886"/>
                    <a:pt x="1792533" y="106955"/>
                  </a:cubicBezTo>
                  <a:lnTo>
                    <a:pt x="1792533" y="764796"/>
                  </a:lnTo>
                  <a:cubicBezTo>
                    <a:pt x="1792533" y="823866"/>
                    <a:pt x="1744648" y="871751"/>
                    <a:pt x="1685578" y="871751"/>
                  </a:cubicBezTo>
                  <a:lnTo>
                    <a:pt x="106955" y="871751"/>
                  </a:lnTo>
                  <a:cubicBezTo>
                    <a:pt x="47886" y="871751"/>
                    <a:pt x="0" y="823866"/>
                    <a:pt x="0" y="764796"/>
                  </a:cubicBezTo>
                  <a:lnTo>
                    <a:pt x="0" y="106955"/>
                  </a:lnTo>
                  <a:cubicBezTo>
                    <a:pt x="0" y="47886"/>
                    <a:pt x="47886" y="0"/>
                    <a:pt x="106955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792533" cy="89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468052" y="6844506"/>
            <a:ext cx="3619228" cy="1760116"/>
            <a:chOff x="0" y="0"/>
            <a:chExt cx="1792533" cy="8717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92533" cy="871751"/>
            </a:xfrm>
            <a:custGeom>
              <a:avLst/>
              <a:gdLst/>
              <a:ahLst/>
              <a:cxnLst/>
              <a:rect r="r" b="b" t="t" l="l"/>
              <a:pathLst>
                <a:path h="871751" w="1792533">
                  <a:moveTo>
                    <a:pt x="106955" y="0"/>
                  </a:moveTo>
                  <a:lnTo>
                    <a:pt x="1685578" y="0"/>
                  </a:lnTo>
                  <a:cubicBezTo>
                    <a:pt x="1744648" y="0"/>
                    <a:pt x="1792533" y="47886"/>
                    <a:pt x="1792533" y="106955"/>
                  </a:cubicBezTo>
                  <a:lnTo>
                    <a:pt x="1792533" y="764796"/>
                  </a:lnTo>
                  <a:cubicBezTo>
                    <a:pt x="1792533" y="823866"/>
                    <a:pt x="1744648" y="871751"/>
                    <a:pt x="1685578" y="871751"/>
                  </a:cubicBezTo>
                  <a:lnTo>
                    <a:pt x="106955" y="871751"/>
                  </a:lnTo>
                  <a:cubicBezTo>
                    <a:pt x="47886" y="871751"/>
                    <a:pt x="0" y="823866"/>
                    <a:pt x="0" y="764796"/>
                  </a:cubicBezTo>
                  <a:lnTo>
                    <a:pt x="0" y="106955"/>
                  </a:lnTo>
                  <a:cubicBezTo>
                    <a:pt x="0" y="47886"/>
                    <a:pt x="47886" y="0"/>
                    <a:pt x="106955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792533" cy="89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60225" y="3985153"/>
            <a:ext cx="3234881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AI-powered risk scoring &amp; dynamic premiums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000440" y="-881937"/>
            <a:ext cx="1663642" cy="166364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1019012" y="-2352212"/>
            <a:ext cx="4604192" cy="4604192"/>
          </a:xfrm>
          <a:custGeom>
            <a:avLst/>
            <a:gdLst/>
            <a:ahLst/>
            <a:cxnLst/>
            <a:rect r="r" b="b" t="t" l="l"/>
            <a:pathLst>
              <a:path h="4604192" w="4604192">
                <a:moveTo>
                  <a:pt x="0" y="0"/>
                </a:moveTo>
                <a:lnTo>
                  <a:pt x="4604192" y="0"/>
                </a:lnTo>
                <a:lnTo>
                  <a:pt x="4604192" y="4604192"/>
                </a:lnTo>
                <a:lnTo>
                  <a:pt x="0" y="460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143071" y="415637"/>
            <a:ext cx="1724285" cy="1724285"/>
          </a:xfrm>
          <a:custGeom>
            <a:avLst/>
            <a:gdLst/>
            <a:ahLst/>
            <a:cxnLst/>
            <a:rect r="r" b="b" t="t" l="l"/>
            <a:pathLst>
              <a:path h="1724285" w="1724285">
                <a:moveTo>
                  <a:pt x="0" y="0"/>
                </a:moveTo>
                <a:lnTo>
                  <a:pt x="1724285" y="0"/>
                </a:lnTo>
                <a:lnTo>
                  <a:pt x="1724285" y="1724285"/>
                </a:lnTo>
                <a:lnTo>
                  <a:pt x="0" y="172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200720" y="6844506"/>
            <a:ext cx="3619228" cy="1760116"/>
            <a:chOff x="0" y="0"/>
            <a:chExt cx="1792533" cy="8717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92533" cy="871751"/>
            </a:xfrm>
            <a:custGeom>
              <a:avLst/>
              <a:gdLst/>
              <a:ahLst/>
              <a:cxnLst/>
              <a:rect r="r" b="b" t="t" l="l"/>
              <a:pathLst>
                <a:path h="871751" w="1792533">
                  <a:moveTo>
                    <a:pt x="106955" y="0"/>
                  </a:moveTo>
                  <a:lnTo>
                    <a:pt x="1685578" y="0"/>
                  </a:lnTo>
                  <a:cubicBezTo>
                    <a:pt x="1744648" y="0"/>
                    <a:pt x="1792533" y="47886"/>
                    <a:pt x="1792533" y="106955"/>
                  </a:cubicBezTo>
                  <a:lnTo>
                    <a:pt x="1792533" y="764796"/>
                  </a:lnTo>
                  <a:cubicBezTo>
                    <a:pt x="1792533" y="823866"/>
                    <a:pt x="1744648" y="871751"/>
                    <a:pt x="1685578" y="871751"/>
                  </a:cubicBezTo>
                  <a:lnTo>
                    <a:pt x="106955" y="871751"/>
                  </a:lnTo>
                  <a:cubicBezTo>
                    <a:pt x="47886" y="871751"/>
                    <a:pt x="0" y="823866"/>
                    <a:pt x="0" y="764796"/>
                  </a:cubicBezTo>
                  <a:lnTo>
                    <a:pt x="0" y="106955"/>
                  </a:lnTo>
                  <a:cubicBezTo>
                    <a:pt x="0" y="47886"/>
                    <a:pt x="47886" y="0"/>
                    <a:pt x="106955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792533" cy="89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392440" y="4194703"/>
            <a:ext cx="3234881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rusted local distribution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60225" y="7059718"/>
            <a:ext cx="3234881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Integ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rated with government systems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92893" y="7269268"/>
            <a:ext cx="3234881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ulti-insurer collaboration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44774" y="5613348"/>
            <a:ext cx="126578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fairness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28507" y="5613348"/>
            <a:ext cx="2562746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via Aor Sor M</a:t>
            </a: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 agents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68052" y="8687914"/>
            <a:ext cx="3619228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(e.g., welfare card disbu</a:t>
            </a: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rsement)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00720" y="8690346"/>
            <a:ext cx="361922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 a single centralized platfo</a:t>
            </a: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27102"/>
            <a:ext cx="5027549" cy="4473460"/>
            <a:chOff x="0" y="0"/>
            <a:chExt cx="1513437" cy="1346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3437" cy="1346640"/>
            </a:xfrm>
            <a:custGeom>
              <a:avLst/>
              <a:gdLst/>
              <a:ahLst/>
              <a:cxnLst/>
              <a:rect r="r" b="b" t="t" l="l"/>
              <a:pathLst>
                <a:path h="1346640" w="1513437">
                  <a:moveTo>
                    <a:pt x="153990" y="0"/>
                  </a:moveTo>
                  <a:lnTo>
                    <a:pt x="1359447" y="0"/>
                  </a:lnTo>
                  <a:cubicBezTo>
                    <a:pt x="1444493" y="0"/>
                    <a:pt x="1513437" y="68944"/>
                    <a:pt x="1513437" y="153990"/>
                  </a:cubicBezTo>
                  <a:lnTo>
                    <a:pt x="1513437" y="1192650"/>
                  </a:lnTo>
                  <a:cubicBezTo>
                    <a:pt x="1513437" y="1277696"/>
                    <a:pt x="1444493" y="1346640"/>
                    <a:pt x="1359447" y="1346640"/>
                  </a:cubicBezTo>
                  <a:lnTo>
                    <a:pt x="153990" y="1346640"/>
                  </a:lnTo>
                  <a:cubicBezTo>
                    <a:pt x="68944" y="1346640"/>
                    <a:pt x="0" y="1277696"/>
                    <a:pt x="0" y="1192650"/>
                  </a:cubicBezTo>
                  <a:lnTo>
                    <a:pt x="0" y="153990"/>
                  </a:lnTo>
                  <a:cubicBezTo>
                    <a:pt x="0" y="68944"/>
                    <a:pt x="68944" y="0"/>
                    <a:pt x="15399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513437" cy="1365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29186" y="3927102"/>
            <a:ext cx="5027549" cy="4473460"/>
            <a:chOff x="0" y="0"/>
            <a:chExt cx="1513437" cy="13466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3437" cy="1346640"/>
            </a:xfrm>
            <a:custGeom>
              <a:avLst/>
              <a:gdLst/>
              <a:ahLst/>
              <a:cxnLst/>
              <a:rect r="r" b="b" t="t" l="l"/>
              <a:pathLst>
                <a:path h="1346640" w="1513437">
                  <a:moveTo>
                    <a:pt x="153990" y="0"/>
                  </a:moveTo>
                  <a:lnTo>
                    <a:pt x="1359447" y="0"/>
                  </a:lnTo>
                  <a:cubicBezTo>
                    <a:pt x="1444493" y="0"/>
                    <a:pt x="1513437" y="68944"/>
                    <a:pt x="1513437" y="153990"/>
                  </a:cubicBezTo>
                  <a:lnTo>
                    <a:pt x="1513437" y="1192650"/>
                  </a:lnTo>
                  <a:cubicBezTo>
                    <a:pt x="1513437" y="1277696"/>
                    <a:pt x="1444493" y="1346640"/>
                    <a:pt x="1359447" y="1346640"/>
                  </a:cubicBezTo>
                  <a:lnTo>
                    <a:pt x="153990" y="1346640"/>
                  </a:lnTo>
                  <a:cubicBezTo>
                    <a:pt x="68944" y="1346640"/>
                    <a:pt x="0" y="1277696"/>
                    <a:pt x="0" y="1192650"/>
                  </a:cubicBezTo>
                  <a:lnTo>
                    <a:pt x="0" y="153990"/>
                  </a:lnTo>
                  <a:cubicBezTo>
                    <a:pt x="0" y="68944"/>
                    <a:pt x="68944" y="0"/>
                    <a:pt x="15399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513437" cy="1365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31751" y="3927102"/>
            <a:ext cx="5027549" cy="4473460"/>
            <a:chOff x="0" y="0"/>
            <a:chExt cx="1513437" cy="13466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13437" cy="1346640"/>
            </a:xfrm>
            <a:custGeom>
              <a:avLst/>
              <a:gdLst/>
              <a:ahLst/>
              <a:cxnLst/>
              <a:rect r="r" b="b" t="t" l="l"/>
              <a:pathLst>
                <a:path h="1346640" w="1513437">
                  <a:moveTo>
                    <a:pt x="153990" y="0"/>
                  </a:moveTo>
                  <a:lnTo>
                    <a:pt x="1359447" y="0"/>
                  </a:lnTo>
                  <a:cubicBezTo>
                    <a:pt x="1444493" y="0"/>
                    <a:pt x="1513437" y="68944"/>
                    <a:pt x="1513437" y="153990"/>
                  </a:cubicBezTo>
                  <a:lnTo>
                    <a:pt x="1513437" y="1192650"/>
                  </a:lnTo>
                  <a:cubicBezTo>
                    <a:pt x="1513437" y="1277696"/>
                    <a:pt x="1444493" y="1346640"/>
                    <a:pt x="1359447" y="1346640"/>
                  </a:cubicBezTo>
                  <a:lnTo>
                    <a:pt x="153990" y="1346640"/>
                  </a:lnTo>
                  <a:cubicBezTo>
                    <a:pt x="68944" y="1346640"/>
                    <a:pt x="0" y="1277696"/>
                    <a:pt x="0" y="1192650"/>
                  </a:cubicBezTo>
                  <a:lnTo>
                    <a:pt x="0" y="153990"/>
                  </a:lnTo>
                  <a:cubicBezTo>
                    <a:pt x="0" y="68944"/>
                    <a:pt x="68944" y="0"/>
                    <a:pt x="15399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513437" cy="1365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771525"/>
            <a:ext cx="717310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Goals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3816" y="5755589"/>
            <a:ext cx="4180481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Thailand's leading Microinsurance platform protecting vulnerable low-income workers against PM2.5 pollution risks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0652" y="4553967"/>
            <a:ext cx="4180481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18034" y="4553967"/>
            <a:ext cx="444985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34926" y="4553967"/>
            <a:ext cx="342120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Goals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18034" y="5579393"/>
            <a:ext cx="4449853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 accessible and affordable digital income protection solutions for daily wage workers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2926" y="5579393"/>
            <a:ext cx="4165199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Deliver accessible and affordable coverage through dynamic pricing and community networks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63580" y="-698391"/>
            <a:ext cx="2181682" cy="21816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809595" y="-2395998"/>
            <a:ext cx="4692701" cy="4692701"/>
          </a:xfrm>
          <a:custGeom>
            <a:avLst/>
            <a:gdLst/>
            <a:ahLst/>
            <a:cxnLst/>
            <a:rect r="r" b="b" t="t" l="l"/>
            <a:pathLst>
              <a:path h="4692701" w="4692701">
                <a:moveTo>
                  <a:pt x="0" y="0"/>
                </a:moveTo>
                <a:lnTo>
                  <a:pt x="4692701" y="0"/>
                </a:lnTo>
                <a:lnTo>
                  <a:pt x="4692701" y="4692701"/>
                </a:lnTo>
                <a:lnTo>
                  <a:pt x="0" y="469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682644" y="1627994"/>
            <a:ext cx="913693" cy="912707"/>
            <a:chOff x="0" y="0"/>
            <a:chExt cx="812800" cy="8119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71525"/>
            <a:ext cx="11399572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Adoption Strategy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063580" y="-698391"/>
            <a:ext cx="2181682" cy="21816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809595" y="-2395998"/>
            <a:ext cx="4692701" cy="4692701"/>
          </a:xfrm>
          <a:custGeom>
            <a:avLst/>
            <a:gdLst/>
            <a:ahLst/>
            <a:cxnLst/>
            <a:rect r="r" b="b" t="t" l="l"/>
            <a:pathLst>
              <a:path h="4692701" w="4692701">
                <a:moveTo>
                  <a:pt x="0" y="0"/>
                </a:moveTo>
                <a:lnTo>
                  <a:pt x="4692701" y="0"/>
                </a:lnTo>
                <a:lnTo>
                  <a:pt x="4692701" y="4692701"/>
                </a:lnTo>
                <a:lnTo>
                  <a:pt x="0" y="469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682644" y="1627994"/>
            <a:ext cx="913693" cy="912707"/>
            <a:chOff x="0" y="0"/>
            <a:chExt cx="812800" cy="8119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750988"/>
            <a:ext cx="15489675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424446"/>
                </a:solidFill>
                <a:latin typeface="Nunito"/>
                <a:ea typeface="Nunito"/>
                <a:cs typeface="Nunito"/>
                <a:sym typeface="Nunito"/>
              </a:rPr>
              <a:t>FinSure’s strategy is built around one core principle: </a:t>
            </a:r>
            <a:r>
              <a:rPr lang="en-US" sz="2999" b="true">
                <a:solidFill>
                  <a:srgbClr val="424446"/>
                </a:solidFill>
                <a:latin typeface="Nunito Bold"/>
                <a:ea typeface="Nunito Bold"/>
                <a:cs typeface="Nunito Bold"/>
                <a:sym typeface="Nunito Bold"/>
              </a:rPr>
              <a:t>accessibility at scale</a:t>
            </a:r>
            <a:r>
              <a:rPr lang="en-US" sz="2999">
                <a:solidFill>
                  <a:srgbClr val="424446"/>
                </a:solidFill>
                <a:latin typeface="Nunito"/>
                <a:ea typeface="Nunito"/>
                <a:cs typeface="Nunito"/>
                <a:sym typeface="Nunito"/>
              </a:rPr>
              <a:t> to drive volume, growth, and efficiency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907163" y="4316591"/>
            <a:ext cx="13732750" cy="5378269"/>
            <a:chOff x="0" y="0"/>
            <a:chExt cx="3193712" cy="12507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3712" cy="1250780"/>
            </a:xfrm>
            <a:custGeom>
              <a:avLst/>
              <a:gdLst/>
              <a:ahLst/>
              <a:cxnLst/>
              <a:rect r="r" b="b" t="t" l="l"/>
              <a:pathLst>
                <a:path h="1250780" w="3193712">
                  <a:moveTo>
                    <a:pt x="3069252" y="1250779"/>
                  </a:moveTo>
                  <a:lnTo>
                    <a:pt x="124460" y="1250779"/>
                  </a:lnTo>
                  <a:cubicBezTo>
                    <a:pt x="55880" y="1250779"/>
                    <a:pt x="0" y="1194899"/>
                    <a:pt x="0" y="11263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69252" y="0"/>
                  </a:lnTo>
                  <a:cubicBezTo>
                    <a:pt x="3137832" y="0"/>
                    <a:pt x="3193712" y="55880"/>
                    <a:pt x="3193712" y="124460"/>
                  </a:cubicBezTo>
                  <a:lnTo>
                    <a:pt x="3193712" y="1126320"/>
                  </a:lnTo>
                  <a:cubicBezTo>
                    <a:pt x="3193712" y="1194899"/>
                    <a:pt x="3137832" y="1250780"/>
                    <a:pt x="3069252" y="1250780"/>
                  </a:cubicBezTo>
                  <a:close/>
                </a:path>
              </a:pathLst>
            </a:custGeom>
            <a:solidFill>
              <a:srgbClr val="F7D76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699499" y="4471440"/>
            <a:ext cx="12148077" cy="485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b="true" sz="2799" spc="55" u="sng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Strategic Objective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 spc="5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Maximise customer reach through radical accessibility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 spc="5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 personalised pricing to match real customer capacity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 spc="5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Scale cost-effective distribution through local networks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 spc="5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Simplify onboarding to convert awareness into action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 spc="5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Build insurer confidence through volume and data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 spc="5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Lay groundwork for public-private collaboration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71525"/>
            <a:ext cx="9836305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Model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00440" y="-881937"/>
            <a:ext cx="1663642" cy="16636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73819" y="-2139922"/>
            <a:ext cx="4279843" cy="42798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72604" y="7826880"/>
            <a:ext cx="1086313" cy="10863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43071" y="7446865"/>
            <a:ext cx="1086313" cy="10863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1019012" y="-2352212"/>
            <a:ext cx="4604192" cy="4604192"/>
          </a:xfrm>
          <a:custGeom>
            <a:avLst/>
            <a:gdLst/>
            <a:ahLst/>
            <a:cxnLst/>
            <a:rect r="r" b="b" t="t" l="l"/>
            <a:pathLst>
              <a:path h="4604192" w="4604192">
                <a:moveTo>
                  <a:pt x="0" y="0"/>
                </a:moveTo>
                <a:lnTo>
                  <a:pt x="4604192" y="0"/>
                </a:lnTo>
                <a:lnTo>
                  <a:pt x="4604192" y="4604192"/>
                </a:lnTo>
                <a:lnTo>
                  <a:pt x="0" y="460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43105" y="8533178"/>
            <a:ext cx="2621184" cy="2621184"/>
          </a:xfrm>
          <a:custGeom>
            <a:avLst/>
            <a:gdLst/>
            <a:ahLst/>
            <a:cxnLst/>
            <a:rect r="r" b="b" t="t" l="l"/>
            <a:pathLst>
              <a:path h="2621184" w="2621184">
                <a:moveTo>
                  <a:pt x="0" y="0"/>
                </a:moveTo>
                <a:lnTo>
                  <a:pt x="2621184" y="0"/>
                </a:lnTo>
                <a:lnTo>
                  <a:pt x="2621184" y="2621184"/>
                </a:lnTo>
                <a:lnTo>
                  <a:pt x="0" y="262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73819" y="7898834"/>
            <a:ext cx="4122481" cy="4232295"/>
          </a:xfrm>
          <a:custGeom>
            <a:avLst/>
            <a:gdLst/>
            <a:ahLst/>
            <a:cxnLst/>
            <a:rect r="r" b="b" t="t" l="l"/>
            <a:pathLst>
              <a:path h="4232295" w="4122481">
                <a:moveTo>
                  <a:pt x="0" y="0"/>
                </a:moveTo>
                <a:lnTo>
                  <a:pt x="4122482" y="0"/>
                </a:lnTo>
                <a:lnTo>
                  <a:pt x="4122482" y="4232295"/>
                </a:lnTo>
                <a:lnTo>
                  <a:pt x="0" y="4232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1" t="0" r="-1331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143071" y="415637"/>
            <a:ext cx="1724285" cy="1724285"/>
          </a:xfrm>
          <a:custGeom>
            <a:avLst/>
            <a:gdLst/>
            <a:ahLst/>
            <a:cxnLst/>
            <a:rect r="r" b="b" t="t" l="l"/>
            <a:pathLst>
              <a:path h="1724285" w="1724285">
                <a:moveTo>
                  <a:pt x="0" y="0"/>
                </a:moveTo>
                <a:lnTo>
                  <a:pt x="1724285" y="0"/>
                </a:lnTo>
                <a:lnTo>
                  <a:pt x="1724285" y="1724285"/>
                </a:lnTo>
                <a:lnTo>
                  <a:pt x="0" y="172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015510" y="3698497"/>
            <a:ext cx="6281319" cy="1760116"/>
            <a:chOff x="0" y="0"/>
            <a:chExt cx="3111015" cy="87175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11016" cy="871751"/>
            </a:xfrm>
            <a:custGeom>
              <a:avLst/>
              <a:gdLst/>
              <a:ahLst/>
              <a:cxnLst/>
              <a:rect r="r" b="b" t="t" l="l"/>
              <a:pathLst>
                <a:path h="871751" w="3111016">
                  <a:moveTo>
                    <a:pt x="65324" y="0"/>
                  </a:moveTo>
                  <a:lnTo>
                    <a:pt x="3045691" y="0"/>
                  </a:lnTo>
                  <a:cubicBezTo>
                    <a:pt x="3063017" y="0"/>
                    <a:pt x="3079632" y="6882"/>
                    <a:pt x="3091883" y="19133"/>
                  </a:cubicBezTo>
                  <a:cubicBezTo>
                    <a:pt x="3104133" y="31384"/>
                    <a:pt x="3111016" y="47999"/>
                    <a:pt x="3111016" y="65324"/>
                  </a:cubicBezTo>
                  <a:lnTo>
                    <a:pt x="3111016" y="806427"/>
                  </a:lnTo>
                  <a:cubicBezTo>
                    <a:pt x="3111016" y="823752"/>
                    <a:pt x="3104133" y="840368"/>
                    <a:pt x="3091883" y="852618"/>
                  </a:cubicBezTo>
                  <a:cubicBezTo>
                    <a:pt x="3079632" y="864869"/>
                    <a:pt x="3063017" y="871751"/>
                    <a:pt x="3045691" y="871751"/>
                  </a:cubicBezTo>
                  <a:lnTo>
                    <a:pt x="65324" y="871751"/>
                  </a:lnTo>
                  <a:cubicBezTo>
                    <a:pt x="47999" y="871751"/>
                    <a:pt x="31384" y="864869"/>
                    <a:pt x="19133" y="852618"/>
                  </a:cubicBezTo>
                  <a:cubicBezTo>
                    <a:pt x="6882" y="840368"/>
                    <a:pt x="0" y="823752"/>
                    <a:pt x="0" y="806427"/>
                  </a:cubicBezTo>
                  <a:lnTo>
                    <a:pt x="0" y="65324"/>
                  </a:lnTo>
                  <a:cubicBezTo>
                    <a:pt x="0" y="47999"/>
                    <a:pt x="6882" y="31384"/>
                    <a:pt x="19133" y="19133"/>
                  </a:cubicBezTo>
                  <a:cubicBezTo>
                    <a:pt x="31384" y="6882"/>
                    <a:pt x="47999" y="0"/>
                    <a:pt x="65324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3111015" cy="89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990384" y="3698497"/>
            <a:ext cx="6281319" cy="1760116"/>
            <a:chOff x="0" y="0"/>
            <a:chExt cx="3111015" cy="87175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11016" cy="871751"/>
            </a:xfrm>
            <a:custGeom>
              <a:avLst/>
              <a:gdLst/>
              <a:ahLst/>
              <a:cxnLst/>
              <a:rect r="r" b="b" t="t" l="l"/>
              <a:pathLst>
                <a:path h="871751" w="3111016">
                  <a:moveTo>
                    <a:pt x="61627" y="0"/>
                  </a:moveTo>
                  <a:lnTo>
                    <a:pt x="3049389" y="0"/>
                  </a:lnTo>
                  <a:cubicBezTo>
                    <a:pt x="3083424" y="0"/>
                    <a:pt x="3111016" y="27591"/>
                    <a:pt x="3111016" y="61627"/>
                  </a:cubicBezTo>
                  <a:lnTo>
                    <a:pt x="3111016" y="810125"/>
                  </a:lnTo>
                  <a:cubicBezTo>
                    <a:pt x="3111016" y="844160"/>
                    <a:pt x="3083424" y="871751"/>
                    <a:pt x="3049389" y="871751"/>
                  </a:cubicBezTo>
                  <a:lnTo>
                    <a:pt x="61627" y="871751"/>
                  </a:lnTo>
                  <a:cubicBezTo>
                    <a:pt x="27591" y="871751"/>
                    <a:pt x="0" y="844160"/>
                    <a:pt x="0" y="810125"/>
                  </a:cubicBezTo>
                  <a:lnTo>
                    <a:pt x="0" y="61627"/>
                  </a:lnTo>
                  <a:cubicBezTo>
                    <a:pt x="0" y="27591"/>
                    <a:pt x="27591" y="0"/>
                    <a:pt x="61627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3111015" cy="89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015510" y="6773063"/>
            <a:ext cx="6281319" cy="1760116"/>
            <a:chOff x="0" y="0"/>
            <a:chExt cx="3111015" cy="87175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111016" cy="871751"/>
            </a:xfrm>
            <a:custGeom>
              <a:avLst/>
              <a:gdLst/>
              <a:ahLst/>
              <a:cxnLst/>
              <a:rect r="r" b="b" t="t" l="l"/>
              <a:pathLst>
                <a:path h="871751" w="3111016">
                  <a:moveTo>
                    <a:pt x="61627" y="0"/>
                  </a:moveTo>
                  <a:lnTo>
                    <a:pt x="3049389" y="0"/>
                  </a:lnTo>
                  <a:cubicBezTo>
                    <a:pt x="3083424" y="0"/>
                    <a:pt x="3111016" y="27591"/>
                    <a:pt x="3111016" y="61627"/>
                  </a:cubicBezTo>
                  <a:lnTo>
                    <a:pt x="3111016" y="810125"/>
                  </a:lnTo>
                  <a:cubicBezTo>
                    <a:pt x="3111016" y="844160"/>
                    <a:pt x="3083424" y="871751"/>
                    <a:pt x="3049389" y="871751"/>
                  </a:cubicBezTo>
                  <a:lnTo>
                    <a:pt x="61627" y="871751"/>
                  </a:lnTo>
                  <a:cubicBezTo>
                    <a:pt x="27591" y="871751"/>
                    <a:pt x="0" y="844160"/>
                    <a:pt x="0" y="810125"/>
                  </a:cubicBezTo>
                  <a:lnTo>
                    <a:pt x="0" y="61627"/>
                  </a:lnTo>
                  <a:cubicBezTo>
                    <a:pt x="0" y="27591"/>
                    <a:pt x="27591" y="0"/>
                    <a:pt x="61627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3111015" cy="89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349034" y="3913710"/>
            <a:ext cx="5614270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Rev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enue from insurance premiums (10% platform share) and advertising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991171" y="6773063"/>
            <a:ext cx="6281319" cy="1760116"/>
            <a:chOff x="0" y="0"/>
            <a:chExt cx="3111015" cy="8717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111016" cy="871751"/>
            </a:xfrm>
            <a:custGeom>
              <a:avLst/>
              <a:gdLst/>
              <a:ahLst/>
              <a:cxnLst/>
              <a:rect r="r" b="b" t="t" l="l"/>
              <a:pathLst>
                <a:path h="871751" w="3111016">
                  <a:moveTo>
                    <a:pt x="61627" y="0"/>
                  </a:moveTo>
                  <a:lnTo>
                    <a:pt x="3049389" y="0"/>
                  </a:lnTo>
                  <a:cubicBezTo>
                    <a:pt x="3083424" y="0"/>
                    <a:pt x="3111016" y="27591"/>
                    <a:pt x="3111016" y="61627"/>
                  </a:cubicBezTo>
                  <a:lnTo>
                    <a:pt x="3111016" y="810125"/>
                  </a:lnTo>
                  <a:cubicBezTo>
                    <a:pt x="3111016" y="844160"/>
                    <a:pt x="3083424" y="871751"/>
                    <a:pt x="3049389" y="871751"/>
                  </a:cubicBezTo>
                  <a:lnTo>
                    <a:pt x="61627" y="871751"/>
                  </a:lnTo>
                  <a:cubicBezTo>
                    <a:pt x="27591" y="871751"/>
                    <a:pt x="0" y="844160"/>
                    <a:pt x="0" y="810125"/>
                  </a:cubicBezTo>
                  <a:lnTo>
                    <a:pt x="0" y="61627"/>
                  </a:lnTo>
                  <a:cubicBezTo>
                    <a:pt x="0" y="27591"/>
                    <a:pt x="27591" y="0"/>
                    <a:pt x="61627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3111015" cy="89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323909" y="3913710"/>
            <a:ext cx="5614270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Dist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ributed via village health volunteers (Aor Sor Mor) to reduce customer acquisition cost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49034" y="6988276"/>
            <a:ext cx="5614270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Public-private p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artnerships with insurers, government agencies, and NGOs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24696" y="7197826"/>
            <a:ext cx="5614270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Scalable thro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ugh mobile and community-based channels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9230" y="-3571774"/>
            <a:ext cx="4954622" cy="495462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54747" y="-1333676"/>
            <a:ext cx="2667351" cy="2667351"/>
          </a:xfrm>
          <a:custGeom>
            <a:avLst/>
            <a:gdLst/>
            <a:ahLst/>
            <a:cxnLst/>
            <a:rect r="r" b="b" t="t" l="l"/>
            <a:pathLst>
              <a:path h="2667351" w="2667351">
                <a:moveTo>
                  <a:pt x="0" y="0"/>
                </a:moveTo>
                <a:lnTo>
                  <a:pt x="2667351" y="0"/>
                </a:lnTo>
                <a:lnTo>
                  <a:pt x="2667351" y="2667352"/>
                </a:lnTo>
                <a:lnTo>
                  <a:pt x="0" y="2667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28337" y="8673975"/>
            <a:ext cx="2667351" cy="2667351"/>
          </a:xfrm>
          <a:custGeom>
            <a:avLst/>
            <a:gdLst/>
            <a:ahLst/>
            <a:cxnLst/>
            <a:rect r="r" b="b" t="t" l="l"/>
            <a:pathLst>
              <a:path h="2667351" w="2667351">
                <a:moveTo>
                  <a:pt x="0" y="0"/>
                </a:moveTo>
                <a:lnTo>
                  <a:pt x="2667351" y="0"/>
                </a:lnTo>
                <a:lnTo>
                  <a:pt x="2667351" y="2667352"/>
                </a:lnTo>
                <a:lnTo>
                  <a:pt x="0" y="2667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495136" y="711410"/>
            <a:ext cx="9723794" cy="996767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786197" y="3377692"/>
            <a:ext cx="2412369" cy="241236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1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3.7 M</a:t>
              </a:r>
            </a:p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(THB)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093467" y="73978"/>
            <a:ext cx="5961247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Financial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7156" y="9979076"/>
            <a:ext cx="10318872" cy="17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 : https://www.milliman.com/en/insight/health/microinsurance-a-new-insurance-model-for-the-developing-world/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81231" y="5875785"/>
            <a:ext cx="222230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Total Investment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017841" y="1867915"/>
            <a:ext cx="3910053" cy="39100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9C75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12.6 M</a:t>
              </a:r>
            </a:p>
            <a:p>
              <a:pPr algn="ctr">
                <a:lnSpc>
                  <a:spcPts val="364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(THB)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739916" y="5875785"/>
            <a:ext cx="2465904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Total Revenue 5Y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1459877" y="4583876"/>
            <a:ext cx="1296653" cy="0"/>
          </a:xfrm>
          <a:prstGeom prst="line">
            <a:avLst/>
          </a:prstGeom>
          <a:ln cap="flat" w="114300">
            <a:gradFill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4346664" y="6329811"/>
            <a:ext cx="1252406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136.6 %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60411" y="8085509"/>
            <a:ext cx="213312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444444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Streams: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60411" y="8483018"/>
            <a:ext cx="3694303" cy="11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444444"/>
                </a:solidFill>
                <a:latin typeface="Poppins"/>
                <a:ea typeface="Poppins"/>
                <a:cs typeface="Poppins"/>
                <a:sym typeface="Poppins"/>
              </a:rPr>
              <a:t>Insurance premiums (growing annually)</a:t>
            </a:r>
          </a:p>
          <a:p>
            <a:pPr algn="l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444444"/>
                </a:solidFill>
                <a:latin typeface="Poppins"/>
                <a:ea typeface="Poppins"/>
                <a:cs typeface="Poppins"/>
                <a:sym typeface="Poppins"/>
              </a:rPr>
              <a:t>Advertising partnerships (2–4 corporate sponsors by Year 3+)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49379" y="7110257"/>
            <a:ext cx="184697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3Y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Break-even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71525"/>
            <a:ext cx="9836305" cy="165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Success Metrics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00440" y="-881937"/>
            <a:ext cx="1663642" cy="16636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73819" y="-2139922"/>
            <a:ext cx="4279843" cy="42798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72604" y="7826880"/>
            <a:ext cx="1086313" cy="10863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019012" y="-2352212"/>
            <a:ext cx="4604192" cy="4604192"/>
          </a:xfrm>
          <a:custGeom>
            <a:avLst/>
            <a:gdLst/>
            <a:ahLst/>
            <a:cxnLst/>
            <a:rect r="r" b="b" t="t" l="l"/>
            <a:pathLst>
              <a:path h="4604192" w="4604192">
                <a:moveTo>
                  <a:pt x="0" y="0"/>
                </a:moveTo>
                <a:lnTo>
                  <a:pt x="4604192" y="0"/>
                </a:lnTo>
                <a:lnTo>
                  <a:pt x="4604192" y="4604192"/>
                </a:lnTo>
                <a:lnTo>
                  <a:pt x="0" y="460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643105" y="8533178"/>
            <a:ext cx="2621184" cy="2621184"/>
          </a:xfrm>
          <a:custGeom>
            <a:avLst/>
            <a:gdLst/>
            <a:ahLst/>
            <a:cxnLst/>
            <a:rect r="r" b="b" t="t" l="l"/>
            <a:pathLst>
              <a:path h="2621184" w="2621184">
                <a:moveTo>
                  <a:pt x="0" y="0"/>
                </a:moveTo>
                <a:lnTo>
                  <a:pt x="2621184" y="0"/>
                </a:lnTo>
                <a:lnTo>
                  <a:pt x="2621184" y="2621184"/>
                </a:lnTo>
                <a:lnTo>
                  <a:pt x="0" y="262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73819" y="7898834"/>
            <a:ext cx="4122481" cy="4232295"/>
          </a:xfrm>
          <a:custGeom>
            <a:avLst/>
            <a:gdLst/>
            <a:ahLst/>
            <a:cxnLst/>
            <a:rect r="r" b="b" t="t" l="l"/>
            <a:pathLst>
              <a:path h="4232295" w="4122481">
                <a:moveTo>
                  <a:pt x="0" y="0"/>
                </a:moveTo>
                <a:lnTo>
                  <a:pt x="4122482" y="0"/>
                </a:lnTo>
                <a:lnTo>
                  <a:pt x="4122482" y="4232295"/>
                </a:lnTo>
                <a:lnTo>
                  <a:pt x="0" y="4232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1" t="0" r="-1331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143071" y="415637"/>
            <a:ext cx="1724285" cy="1724285"/>
          </a:xfrm>
          <a:custGeom>
            <a:avLst/>
            <a:gdLst/>
            <a:ahLst/>
            <a:cxnLst/>
            <a:rect r="r" b="b" t="t" l="l"/>
            <a:pathLst>
              <a:path h="1724285" w="1724285">
                <a:moveTo>
                  <a:pt x="0" y="0"/>
                </a:moveTo>
                <a:lnTo>
                  <a:pt x="1724285" y="0"/>
                </a:lnTo>
                <a:lnTo>
                  <a:pt x="1724285" y="1724285"/>
                </a:lnTo>
                <a:lnTo>
                  <a:pt x="0" y="172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38421" y="3284712"/>
            <a:ext cx="1894489" cy="1894489"/>
          </a:xfrm>
          <a:custGeom>
            <a:avLst/>
            <a:gdLst/>
            <a:ahLst/>
            <a:cxnLst/>
            <a:rect r="r" b="b" t="t" l="l"/>
            <a:pathLst>
              <a:path h="1894489" w="1894489">
                <a:moveTo>
                  <a:pt x="0" y="0"/>
                </a:moveTo>
                <a:lnTo>
                  <a:pt x="1894488" y="0"/>
                </a:lnTo>
                <a:lnTo>
                  <a:pt x="1894488" y="1894489"/>
                </a:lnTo>
                <a:lnTo>
                  <a:pt x="0" y="1894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476224" y="3284712"/>
            <a:ext cx="1894489" cy="1894489"/>
          </a:xfrm>
          <a:custGeom>
            <a:avLst/>
            <a:gdLst/>
            <a:ahLst/>
            <a:cxnLst/>
            <a:rect r="r" b="b" t="t" l="l"/>
            <a:pathLst>
              <a:path h="1894489" w="1894489">
                <a:moveTo>
                  <a:pt x="0" y="0"/>
                </a:moveTo>
                <a:lnTo>
                  <a:pt x="1894488" y="0"/>
                </a:lnTo>
                <a:lnTo>
                  <a:pt x="1894488" y="1894489"/>
                </a:lnTo>
                <a:lnTo>
                  <a:pt x="0" y="1894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58953" y="3284712"/>
            <a:ext cx="1894489" cy="1894489"/>
          </a:xfrm>
          <a:custGeom>
            <a:avLst/>
            <a:gdLst/>
            <a:ahLst/>
            <a:cxnLst/>
            <a:rect r="r" b="b" t="t" l="l"/>
            <a:pathLst>
              <a:path h="1894489" w="1894489">
                <a:moveTo>
                  <a:pt x="0" y="0"/>
                </a:moveTo>
                <a:lnTo>
                  <a:pt x="1894488" y="0"/>
                </a:lnTo>
                <a:lnTo>
                  <a:pt x="1894488" y="1894489"/>
                </a:lnTo>
                <a:lnTo>
                  <a:pt x="0" y="189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231706" y="5409550"/>
            <a:ext cx="4307918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Claim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Processing Time:</a:t>
            </a: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11174" y="5409550"/>
            <a:ext cx="3824588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Satisfaction Rate: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60717" y="6393333"/>
            <a:ext cx="2249897" cy="101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true">
                <a:solidFill>
                  <a:srgbClr val="F27226"/>
                </a:solidFill>
                <a:latin typeface="Poppins Bold"/>
                <a:ea typeface="Poppins Bold"/>
                <a:cs typeface="Poppins Bold"/>
                <a:sym typeface="Poppins Bold"/>
              </a:rPr>
              <a:t>≤ 48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18120" y="7346468"/>
            <a:ext cx="133509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hours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12276" y="6422589"/>
            <a:ext cx="2422384" cy="101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2"/>
              </a:lnSpc>
            </a:pPr>
            <a:r>
              <a:rPr lang="en-US" sz="5602" b="true">
                <a:solidFill>
                  <a:srgbClr val="F27226"/>
                </a:solidFill>
                <a:latin typeface="Poppins Bold"/>
                <a:ea typeface="Poppins Bold"/>
                <a:cs typeface="Poppins Bold"/>
                <a:sym typeface="Poppins Bold"/>
              </a:rPr>
              <a:t>≥ 65%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16195" y="6393333"/>
            <a:ext cx="2422384" cy="101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true">
                <a:solidFill>
                  <a:srgbClr val="F27226"/>
                </a:solidFill>
                <a:latin typeface="Poppins Bold"/>
                <a:ea typeface="Poppins Bold"/>
                <a:cs typeface="Poppins Bold"/>
                <a:sym typeface="Poppins Bold"/>
              </a:rPr>
              <a:t>≥ 70%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52238" y="5409550"/>
            <a:ext cx="454494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Government Welfare’s  Success Rate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145243"/>
            <a:ext cx="8115300" cy="11224811"/>
            <a:chOff x="0" y="0"/>
            <a:chExt cx="812800" cy="1124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124238"/>
            </a:xfrm>
            <a:custGeom>
              <a:avLst/>
              <a:gdLst/>
              <a:ahLst/>
              <a:cxnLst/>
              <a:rect r="r" b="b" t="t" l="l"/>
              <a:pathLst>
                <a:path h="1124238" w="812800">
                  <a:moveTo>
                    <a:pt x="95399" y="0"/>
                  </a:moveTo>
                  <a:lnTo>
                    <a:pt x="717401" y="0"/>
                  </a:lnTo>
                  <a:cubicBezTo>
                    <a:pt x="770088" y="0"/>
                    <a:pt x="812800" y="42712"/>
                    <a:pt x="812800" y="95399"/>
                  </a:cubicBezTo>
                  <a:lnTo>
                    <a:pt x="812800" y="1028839"/>
                  </a:lnTo>
                  <a:cubicBezTo>
                    <a:pt x="812800" y="1081526"/>
                    <a:pt x="770088" y="1124238"/>
                    <a:pt x="717401" y="1124238"/>
                  </a:cubicBezTo>
                  <a:lnTo>
                    <a:pt x="95399" y="1124238"/>
                  </a:lnTo>
                  <a:cubicBezTo>
                    <a:pt x="70098" y="1124238"/>
                    <a:pt x="45833" y="1114187"/>
                    <a:pt x="27942" y="1096296"/>
                  </a:cubicBezTo>
                  <a:cubicBezTo>
                    <a:pt x="10051" y="1078405"/>
                    <a:pt x="0" y="1054140"/>
                    <a:pt x="0" y="1028839"/>
                  </a:cubicBezTo>
                  <a:lnTo>
                    <a:pt x="0" y="95399"/>
                  </a:lnTo>
                  <a:cubicBezTo>
                    <a:pt x="0" y="42712"/>
                    <a:pt x="42712" y="0"/>
                    <a:pt x="95399" y="0"/>
                  </a:cubicBezTo>
                  <a:close/>
                </a:path>
              </a:pathLst>
            </a:custGeom>
            <a:blipFill>
              <a:blip r:embed="rId2"/>
              <a:stretch>
                <a:fillRect l="-53802" t="0" r="-5380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71525"/>
            <a:ext cx="6312578" cy="328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</a:t>
            </a:r>
          </a:p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31996"/>
            <a:ext cx="6504012" cy="472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Thailand’s blue-collar workers</a:t>
            </a: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—construction crews, delivery riders, factory staff—face income loss every winter as PM2.5 smog forces job shutdowns. While necessary for health, these disruptions leave millions without support.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PM2.5 Income Shield offers microinsurance that activates during pollution-related work stoppages, providing fast, flexible income replacement via mobile wallets.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Using real-time air quality data, location-based risk detection, and AI-driven policy management, we deliver timely protection for vulnerable workers.</a:t>
            </a:r>
          </a:p>
          <a:p>
            <a:pPr algn="l">
              <a:lnSpc>
                <a:spcPts val="252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7424653" y="8074322"/>
            <a:ext cx="2764117" cy="276411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11596" y="1107062"/>
            <a:ext cx="1459364" cy="14593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611596" y="-1836744"/>
            <a:ext cx="3673488" cy="3673488"/>
          </a:xfrm>
          <a:custGeom>
            <a:avLst/>
            <a:gdLst/>
            <a:ahLst/>
            <a:cxnLst/>
            <a:rect r="r" b="b" t="t" l="l"/>
            <a:pathLst>
              <a:path h="3673488" w="3673488">
                <a:moveTo>
                  <a:pt x="0" y="0"/>
                </a:moveTo>
                <a:lnTo>
                  <a:pt x="3673489" y="0"/>
                </a:lnTo>
                <a:lnTo>
                  <a:pt x="3673489" y="3673488"/>
                </a:lnTo>
                <a:lnTo>
                  <a:pt x="0" y="3673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79508" y="474371"/>
            <a:ext cx="1108658" cy="1108658"/>
          </a:xfrm>
          <a:custGeom>
            <a:avLst/>
            <a:gdLst/>
            <a:ahLst/>
            <a:cxnLst/>
            <a:rect r="r" b="b" t="t" l="l"/>
            <a:pathLst>
              <a:path h="1108658" w="1108658">
                <a:moveTo>
                  <a:pt x="0" y="0"/>
                </a:moveTo>
                <a:lnTo>
                  <a:pt x="1108658" y="0"/>
                </a:lnTo>
                <a:lnTo>
                  <a:pt x="1108658" y="1108658"/>
                </a:lnTo>
                <a:lnTo>
                  <a:pt x="0" y="1108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164737" y="8801947"/>
            <a:ext cx="913693" cy="912707"/>
            <a:chOff x="0" y="0"/>
            <a:chExt cx="812800" cy="8119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96773" y="1534953"/>
            <a:ext cx="9062527" cy="328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and Next Steps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73218" y="5864011"/>
            <a:ext cx="8486082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PM2.5 Income Shield addresses a critical gap. It provides financial protection for laborers affected by air pollution. Leveraging AI, community-based distribution, and dynamic pricing. Aims to create </a:t>
            </a:r>
            <a:r>
              <a:rPr lang="en-US" sz="21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accessible, affordable, 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n-US" sz="21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effective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insurance.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62192" y="1257300"/>
            <a:ext cx="7723679" cy="1560740"/>
            <a:chOff x="0" y="0"/>
            <a:chExt cx="2034220" cy="4110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4220" cy="411059"/>
            </a:xfrm>
            <a:custGeom>
              <a:avLst/>
              <a:gdLst/>
              <a:ahLst/>
              <a:cxnLst/>
              <a:rect r="r" b="b" t="t" l="l"/>
              <a:pathLst>
                <a:path h="411059" w="2034220">
                  <a:moveTo>
                    <a:pt x="25059" y="0"/>
                  </a:moveTo>
                  <a:lnTo>
                    <a:pt x="2009161" y="0"/>
                  </a:lnTo>
                  <a:cubicBezTo>
                    <a:pt x="2015807" y="0"/>
                    <a:pt x="2022181" y="2640"/>
                    <a:pt x="2026880" y="7340"/>
                  </a:cubicBezTo>
                  <a:cubicBezTo>
                    <a:pt x="2031580" y="12039"/>
                    <a:pt x="2034220" y="18413"/>
                    <a:pt x="2034220" y="25059"/>
                  </a:cubicBezTo>
                  <a:lnTo>
                    <a:pt x="2034220" y="386000"/>
                  </a:lnTo>
                  <a:cubicBezTo>
                    <a:pt x="2034220" y="392646"/>
                    <a:pt x="2031580" y="399020"/>
                    <a:pt x="2026880" y="403719"/>
                  </a:cubicBezTo>
                  <a:cubicBezTo>
                    <a:pt x="2022181" y="408419"/>
                    <a:pt x="2015807" y="411059"/>
                    <a:pt x="2009161" y="411059"/>
                  </a:cubicBezTo>
                  <a:lnTo>
                    <a:pt x="25059" y="411059"/>
                  </a:lnTo>
                  <a:cubicBezTo>
                    <a:pt x="18413" y="411059"/>
                    <a:pt x="12039" y="408419"/>
                    <a:pt x="7340" y="403719"/>
                  </a:cubicBezTo>
                  <a:cubicBezTo>
                    <a:pt x="2640" y="399020"/>
                    <a:pt x="0" y="392646"/>
                    <a:pt x="0" y="386000"/>
                  </a:cubicBezTo>
                  <a:lnTo>
                    <a:pt x="0" y="25059"/>
                  </a:lnTo>
                  <a:cubicBezTo>
                    <a:pt x="0" y="18413"/>
                    <a:pt x="2640" y="12039"/>
                    <a:pt x="7340" y="7340"/>
                  </a:cubicBezTo>
                  <a:cubicBezTo>
                    <a:pt x="12039" y="2640"/>
                    <a:pt x="18413" y="0"/>
                    <a:pt x="25059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034220" cy="430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24434" y="1388556"/>
            <a:ext cx="554201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Pilot (Months 1–2)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4434" y="1899384"/>
            <a:ext cx="6048831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Beta test in Bangkok, train community agents.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264257" y="8681532"/>
            <a:ext cx="2114557" cy="211455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588534" y="60062"/>
            <a:ext cx="711384" cy="710616"/>
            <a:chOff x="0" y="0"/>
            <a:chExt cx="812800" cy="8119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979263" y="7984713"/>
            <a:ext cx="3460726" cy="3460726"/>
          </a:xfrm>
          <a:custGeom>
            <a:avLst/>
            <a:gdLst/>
            <a:ahLst/>
            <a:cxnLst/>
            <a:rect r="r" b="b" t="t" l="l"/>
            <a:pathLst>
              <a:path h="3460726" w="3460726">
                <a:moveTo>
                  <a:pt x="0" y="0"/>
                </a:moveTo>
                <a:lnTo>
                  <a:pt x="3460725" y="0"/>
                </a:lnTo>
                <a:lnTo>
                  <a:pt x="3460725" y="3460725"/>
                </a:lnTo>
                <a:lnTo>
                  <a:pt x="0" y="3460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299918" y="-604909"/>
            <a:ext cx="1979662" cy="1979662"/>
          </a:xfrm>
          <a:custGeom>
            <a:avLst/>
            <a:gdLst/>
            <a:ahLst/>
            <a:cxnLst/>
            <a:rect r="r" b="b" t="t" l="l"/>
            <a:pathLst>
              <a:path h="1979662" w="1979662">
                <a:moveTo>
                  <a:pt x="0" y="0"/>
                </a:moveTo>
                <a:lnTo>
                  <a:pt x="1979662" y="0"/>
                </a:lnTo>
                <a:lnTo>
                  <a:pt x="1979662" y="1979661"/>
                </a:lnTo>
                <a:lnTo>
                  <a:pt x="0" y="1979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362192" y="3027590"/>
            <a:ext cx="7723679" cy="1560740"/>
            <a:chOff x="0" y="0"/>
            <a:chExt cx="2034220" cy="4110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4220" cy="411059"/>
            </a:xfrm>
            <a:custGeom>
              <a:avLst/>
              <a:gdLst/>
              <a:ahLst/>
              <a:cxnLst/>
              <a:rect r="r" b="b" t="t" l="l"/>
              <a:pathLst>
                <a:path h="411059" w="2034220">
                  <a:moveTo>
                    <a:pt x="25059" y="0"/>
                  </a:moveTo>
                  <a:lnTo>
                    <a:pt x="2009161" y="0"/>
                  </a:lnTo>
                  <a:cubicBezTo>
                    <a:pt x="2015807" y="0"/>
                    <a:pt x="2022181" y="2640"/>
                    <a:pt x="2026880" y="7340"/>
                  </a:cubicBezTo>
                  <a:cubicBezTo>
                    <a:pt x="2031580" y="12039"/>
                    <a:pt x="2034220" y="18413"/>
                    <a:pt x="2034220" y="25059"/>
                  </a:cubicBezTo>
                  <a:lnTo>
                    <a:pt x="2034220" y="386000"/>
                  </a:lnTo>
                  <a:cubicBezTo>
                    <a:pt x="2034220" y="392646"/>
                    <a:pt x="2031580" y="399020"/>
                    <a:pt x="2026880" y="403719"/>
                  </a:cubicBezTo>
                  <a:cubicBezTo>
                    <a:pt x="2022181" y="408419"/>
                    <a:pt x="2015807" y="411059"/>
                    <a:pt x="2009161" y="411059"/>
                  </a:cubicBezTo>
                  <a:lnTo>
                    <a:pt x="25059" y="411059"/>
                  </a:lnTo>
                  <a:cubicBezTo>
                    <a:pt x="18413" y="411059"/>
                    <a:pt x="12039" y="408419"/>
                    <a:pt x="7340" y="403719"/>
                  </a:cubicBezTo>
                  <a:cubicBezTo>
                    <a:pt x="2640" y="399020"/>
                    <a:pt x="0" y="392646"/>
                    <a:pt x="0" y="386000"/>
                  </a:cubicBezTo>
                  <a:lnTo>
                    <a:pt x="0" y="25059"/>
                  </a:lnTo>
                  <a:cubicBezTo>
                    <a:pt x="0" y="18413"/>
                    <a:pt x="2640" y="12039"/>
                    <a:pt x="7340" y="7340"/>
                  </a:cubicBezTo>
                  <a:cubicBezTo>
                    <a:pt x="12039" y="2640"/>
                    <a:pt x="18413" y="0"/>
                    <a:pt x="25059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2034220" cy="430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24434" y="3158846"/>
            <a:ext cx="554201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Soft Launch (Months 3–4)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4434" y="3669674"/>
            <a:ext cx="6048831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Targeted rollout &amp; digital campaigns.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-362192" y="4797880"/>
            <a:ext cx="7723679" cy="1560740"/>
            <a:chOff x="0" y="0"/>
            <a:chExt cx="2034220" cy="4110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34220" cy="411059"/>
            </a:xfrm>
            <a:custGeom>
              <a:avLst/>
              <a:gdLst/>
              <a:ahLst/>
              <a:cxnLst/>
              <a:rect r="r" b="b" t="t" l="l"/>
              <a:pathLst>
                <a:path h="411059" w="2034220">
                  <a:moveTo>
                    <a:pt x="25059" y="0"/>
                  </a:moveTo>
                  <a:lnTo>
                    <a:pt x="2009161" y="0"/>
                  </a:lnTo>
                  <a:cubicBezTo>
                    <a:pt x="2015807" y="0"/>
                    <a:pt x="2022181" y="2640"/>
                    <a:pt x="2026880" y="7340"/>
                  </a:cubicBezTo>
                  <a:cubicBezTo>
                    <a:pt x="2031580" y="12039"/>
                    <a:pt x="2034220" y="18413"/>
                    <a:pt x="2034220" y="25059"/>
                  </a:cubicBezTo>
                  <a:lnTo>
                    <a:pt x="2034220" y="386000"/>
                  </a:lnTo>
                  <a:cubicBezTo>
                    <a:pt x="2034220" y="392646"/>
                    <a:pt x="2031580" y="399020"/>
                    <a:pt x="2026880" y="403719"/>
                  </a:cubicBezTo>
                  <a:cubicBezTo>
                    <a:pt x="2022181" y="408419"/>
                    <a:pt x="2015807" y="411059"/>
                    <a:pt x="2009161" y="411059"/>
                  </a:cubicBezTo>
                  <a:lnTo>
                    <a:pt x="25059" y="411059"/>
                  </a:lnTo>
                  <a:cubicBezTo>
                    <a:pt x="18413" y="411059"/>
                    <a:pt x="12039" y="408419"/>
                    <a:pt x="7340" y="403719"/>
                  </a:cubicBezTo>
                  <a:cubicBezTo>
                    <a:pt x="2640" y="399020"/>
                    <a:pt x="0" y="392646"/>
                    <a:pt x="0" y="386000"/>
                  </a:cubicBezTo>
                  <a:lnTo>
                    <a:pt x="0" y="25059"/>
                  </a:lnTo>
                  <a:cubicBezTo>
                    <a:pt x="0" y="18413"/>
                    <a:pt x="2640" y="12039"/>
                    <a:pt x="7340" y="7340"/>
                  </a:cubicBezTo>
                  <a:cubicBezTo>
                    <a:pt x="12039" y="2640"/>
                    <a:pt x="18413" y="0"/>
                    <a:pt x="25059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2034220" cy="430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24434" y="4929135"/>
            <a:ext cx="554201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Full Launch (Months 5–6)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4434" y="5439964"/>
            <a:ext cx="6048831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Expand to 3–5 provinces, deploy insurer dashboards.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-362192" y="6568169"/>
            <a:ext cx="7723679" cy="1560740"/>
            <a:chOff x="0" y="0"/>
            <a:chExt cx="2034220" cy="41105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34220" cy="411059"/>
            </a:xfrm>
            <a:custGeom>
              <a:avLst/>
              <a:gdLst/>
              <a:ahLst/>
              <a:cxnLst/>
              <a:rect r="r" b="b" t="t" l="l"/>
              <a:pathLst>
                <a:path h="411059" w="2034220">
                  <a:moveTo>
                    <a:pt x="25059" y="0"/>
                  </a:moveTo>
                  <a:lnTo>
                    <a:pt x="2009161" y="0"/>
                  </a:lnTo>
                  <a:cubicBezTo>
                    <a:pt x="2015807" y="0"/>
                    <a:pt x="2022181" y="2640"/>
                    <a:pt x="2026880" y="7340"/>
                  </a:cubicBezTo>
                  <a:cubicBezTo>
                    <a:pt x="2031580" y="12039"/>
                    <a:pt x="2034220" y="18413"/>
                    <a:pt x="2034220" y="25059"/>
                  </a:cubicBezTo>
                  <a:lnTo>
                    <a:pt x="2034220" y="386000"/>
                  </a:lnTo>
                  <a:cubicBezTo>
                    <a:pt x="2034220" y="392646"/>
                    <a:pt x="2031580" y="399020"/>
                    <a:pt x="2026880" y="403719"/>
                  </a:cubicBezTo>
                  <a:cubicBezTo>
                    <a:pt x="2022181" y="408419"/>
                    <a:pt x="2015807" y="411059"/>
                    <a:pt x="2009161" y="411059"/>
                  </a:cubicBezTo>
                  <a:lnTo>
                    <a:pt x="25059" y="411059"/>
                  </a:lnTo>
                  <a:cubicBezTo>
                    <a:pt x="18413" y="411059"/>
                    <a:pt x="12039" y="408419"/>
                    <a:pt x="7340" y="403719"/>
                  </a:cubicBezTo>
                  <a:cubicBezTo>
                    <a:pt x="2640" y="399020"/>
                    <a:pt x="0" y="392646"/>
                    <a:pt x="0" y="386000"/>
                  </a:cubicBezTo>
                  <a:lnTo>
                    <a:pt x="0" y="25059"/>
                  </a:lnTo>
                  <a:cubicBezTo>
                    <a:pt x="0" y="18413"/>
                    <a:pt x="2640" y="12039"/>
                    <a:pt x="7340" y="7340"/>
                  </a:cubicBezTo>
                  <a:cubicBezTo>
                    <a:pt x="12039" y="2640"/>
                    <a:pt x="18413" y="0"/>
                    <a:pt x="25059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2034220" cy="430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24434" y="6699425"/>
            <a:ext cx="554201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Scale (Months 7–12)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4434" y="7210253"/>
            <a:ext cx="6048831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flexible plans, loyalty program, employer group sales.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-362192" y="8338459"/>
            <a:ext cx="7723679" cy="1560740"/>
            <a:chOff x="0" y="0"/>
            <a:chExt cx="2034220" cy="41105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34220" cy="411059"/>
            </a:xfrm>
            <a:custGeom>
              <a:avLst/>
              <a:gdLst/>
              <a:ahLst/>
              <a:cxnLst/>
              <a:rect r="r" b="b" t="t" l="l"/>
              <a:pathLst>
                <a:path h="411059" w="2034220">
                  <a:moveTo>
                    <a:pt x="25059" y="0"/>
                  </a:moveTo>
                  <a:lnTo>
                    <a:pt x="2009161" y="0"/>
                  </a:lnTo>
                  <a:cubicBezTo>
                    <a:pt x="2015807" y="0"/>
                    <a:pt x="2022181" y="2640"/>
                    <a:pt x="2026880" y="7340"/>
                  </a:cubicBezTo>
                  <a:cubicBezTo>
                    <a:pt x="2031580" y="12039"/>
                    <a:pt x="2034220" y="18413"/>
                    <a:pt x="2034220" y="25059"/>
                  </a:cubicBezTo>
                  <a:lnTo>
                    <a:pt x="2034220" y="386000"/>
                  </a:lnTo>
                  <a:cubicBezTo>
                    <a:pt x="2034220" y="392646"/>
                    <a:pt x="2031580" y="399020"/>
                    <a:pt x="2026880" y="403719"/>
                  </a:cubicBezTo>
                  <a:cubicBezTo>
                    <a:pt x="2022181" y="408419"/>
                    <a:pt x="2015807" y="411059"/>
                    <a:pt x="2009161" y="411059"/>
                  </a:cubicBezTo>
                  <a:lnTo>
                    <a:pt x="25059" y="411059"/>
                  </a:lnTo>
                  <a:cubicBezTo>
                    <a:pt x="18413" y="411059"/>
                    <a:pt x="12039" y="408419"/>
                    <a:pt x="7340" y="403719"/>
                  </a:cubicBezTo>
                  <a:cubicBezTo>
                    <a:pt x="2640" y="399020"/>
                    <a:pt x="0" y="392646"/>
                    <a:pt x="0" y="386000"/>
                  </a:cubicBezTo>
                  <a:lnTo>
                    <a:pt x="0" y="25059"/>
                  </a:lnTo>
                  <a:cubicBezTo>
                    <a:pt x="0" y="18413"/>
                    <a:pt x="2640" y="12039"/>
                    <a:pt x="7340" y="7340"/>
                  </a:cubicBezTo>
                  <a:cubicBezTo>
                    <a:pt x="12039" y="2640"/>
                    <a:pt x="18413" y="0"/>
                    <a:pt x="25059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2034220" cy="430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24434" y="8469715"/>
            <a:ext cx="554201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Long-Term Sustainability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4434" y="8980543"/>
            <a:ext cx="6048831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Explore regional expansion &amp; long-term public-private integration.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9325" y="4665036"/>
            <a:ext cx="3631393" cy="36313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30399" y="1977085"/>
            <a:ext cx="3631393" cy="363139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235238" y="1350916"/>
            <a:ext cx="6945513" cy="6945513"/>
          </a:xfrm>
          <a:custGeom>
            <a:avLst/>
            <a:gdLst/>
            <a:ahLst/>
            <a:cxnLst/>
            <a:rect r="r" b="b" t="t" l="l"/>
            <a:pathLst>
              <a:path h="6945513" w="6945513">
                <a:moveTo>
                  <a:pt x="0" y="0"/>
                </a:moveTo>
                <a:lnTo>
                  <a:pt x="6945513" y="0"/>
                </a:lnTo>
                <a:lnTo>
                  <a:pt x="6945513" y="6945513"/>
                </a:lnTo>
                <a:lnTo>
                  <a:pt x="0" y="6945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5848" y="1338910"/>
            <a:ext cx="12016167" cy="402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41"/>
              </a:lnSpc>
            </a:pPr>
            <a:r>
              <a:rPr lang="en-US" sz="2224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61629" y="4236953"/>
            <a:ext cx="6580386" cy="387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67"/>
              </a:lnSpc>
            </a:pPr>
            <a:r>
              <a:rPr lang="en-US" sz="2147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210697" y="7681551"/>
            <a:ext cx="990882" cy="989812"/>
            <a:chOff x="0" y="0"/>
            <a:chExt cx="812800" cy="811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304739" y="5924281"/>
            <a:ext cx="1114105" cy="1112903"/>
            <a:chOff x="0" y="0"/>
            <a:chExt cx="812800" cy="8119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24374" y="1689988"/>
            <a:ext cx="1981763" cy="1979625"/>
            <a:chOff x="0" y="0"/>
            <a:chExt cx="812800" cy="8119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784840"/>
            <a:ext cx="5027549" cy="6586207"/>
            <a:chOff x="0" y="0"/>
            <a:chExt cx="1513437" cy="19826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3437" cy="1982638"/>
            </a:xfrm>
            <a:custGeom>
              <a:avLst/>
              <a:gdLst/>
              <a:ahLst/>
              <a:cxnLst/>
              <a:rect r="r" b="b" t="t" l="l"/>
              <a:pathLst>
                <a:path h="1982638" w="1513437">
                  <a:moveTo>
                    <a:pt x="153990" y="0"/>
                  </a:moveTo>
                  <a:lnTo>
                    <a:pt x="1359447" y="0"/>
                  </a:lnTo>
                  <a:cubicBezTo>
                    <a:pt x="1444493" y="0"/>
                    <a:pt x="1513437" y="68944"/>
                    <a:pt x="1513437" y="153990"/>
                  </a:cubicBezTo>
                  <a:lnTo>
                    <a:pt x="1513437" y="1828647"/>
                  </a:lnTo>
                  <a:cubicBezTo>
                    <a:pt x="1513437" y="1913694"/>
                    <a:pt x="1444493" y="1982638"/>
                    <a:pt x="1359447" y="1982638"/>
                  </a:cubicBezTo>
                  <a:lnTo>
                    <a:pt x="153990" y="1982638"/>
                  </a:lnTo>
                  <a:cubicBezTo>
                    <a:pt x="68944" y="1982638"/>
                    <a:pt x="0" y="1913694"/>
                    <a:pt x="0" y="1828647"/>
                  </a:cubicBezTo>
                  <a:lnTo>
                    <a:pt x="0" y="153990"/>
                  </a:lnTo>
                  <a:cubicBezTo>
                    <a:pt x="0" y="68944"/>
                    <a:pt x="68944" y="0"/>
                    <a:pt x="15399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513437" cy="2001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29186" y="4784840"/>
            <a:ext cx="5027549" cy="6586207"/>
            <a:chOff x="0" y="0"/>
            <a:chExt cx="1513437" cy="19826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3437" cy="1982638"/>
            </a:xfrm>
            <a:custGeom>
              <a:avLst/>
              <a:gdLst/>
              <a:ahLst/>
              <a:cxnLst/>
              <a:rect r="r" b="b" t="t" l="l"/>
              <a:pathLst>
                <a:path h="1982638" w="1513437">
                  <a:moveTo>
                    <a:pt x="153990" y="0"/>
                  </a:moveTo>
                  <a:lnTo>
                    <a:pt x="1359447" y="0"/>
                  </a:lnTo>
                  <a:cubicBezTo>
                    <a:pt x="1444493" y="0"/>
                    <a:pt x="1513437" y="68944"/>
                    <a:pt x="1513437" y="153990"/>
                  </a:cubicBezTo>
                  <a:lnTo>
                    <a:pt x="1513437" y="1828647"/>
                  </a:lnTo>
                  <a:cubicBezTo>
                    <a:pt x="1513437" y="1913694"/>
                    <a:pt x="1444493" y="1982638"/>
                    <a:pt x="1359447" y="1982638"/>
                  </a:cubicBezTo>
                  <a:lnTo>
                    <a:pt x="153990" y="1982638"/>
                  </a:lnTo>
                  <a:cubicBezTo>
                    <a:pt x="68944" y="1982638"/>
                    <a:pt x="0" y="1913694"/>
                    <a:pt x="0" y="1828647"/>
                  </a:cubicBezTo>
                  <a:lnTo>
                    <a:pt x="0" y="153990"/>
                  </a:lnTo>
                  <a:cubicBezTo>
                    <a:pt x="0" y="68944"/>
                    <a:pt x="68944" y="0"/>
                    <a:pt x="15399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513437" cy="2001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31751" y="4784840"/>
            <a:ext cx="5027549" cy="6586207"/>
            <a:chOff x="0" y="0"/>
            <a:chExt cx="1513437" cy="19826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13437" cy="1982638"/>
            </a:xfrm>
            <a:custGeom>
              <a:avLst/>
              <a:gdLst/>
              <a:ahLst/>
              <a:cxnLst/>
              <a:rect r="r" b="b" t="t" l="l"/>
              <a:pathLst>
                <a:path h="1982638" w="1513437">
                  <a:moveTo>
                    <a:pt x="153990" y="0"/>
                  </a:moveTo>
                  <a:lnTo>
                    <a:pt x="1359447" y="0"/>
                  </a:lnTo>
                  <a:cubicBezTo>
                    <a:pt x="1444493" y="0"/>
                    <a:pt x="1513437" y="68944"/>
                    <a:pt x="1513437" y="153990"/>
                  </a:cubicBezTo>
                  <a:lnTo>
                    <a:pt x="1513437" y="1828647"/>
                  </a:lnTo>
                  <a:cubicBezTo>
                    <a:pt x="1513437" y="1913694"/>
                    <a:pt x="1444493" y="1982638"/>
                    <a:pt x="1359447" y="1982638"/>
                  </a:cubicBezTo>
                  <a:lnTo>
                    <a:pt x="153990" y="1982638"/>
                  </a:lnTo>
                  <a:cubicBezTo>
                    <a:pt x="68944" y="1982638"/>
                    <a:pt x="0" y="1913694"/>
                    <a:pt x="0" y="1828647"/>
                  </a:cubicBezTo>
                  <a:lnTo>
                    <a:pt x="0" y="153990"/>
                  </a:lnTo>
                  <a:cubicBezTo>
                    <a:pt x="0" y="68944"/>
                    <a:pt x="68944" y="0"/>
                    <a:pt x="15399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513437" cy="2001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771525"/>
            <a:ext cx="717310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3816" y="6613327"/>
            <a:ext cx="4180481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PM2.5 pollution l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eads to government-imposed work halts (e.g., construction bans, remote work), slowing down urban economic activity.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0652" y="5411706"/>
            <a:ext cx="4180481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Ec</a:t>
            </a: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onomic Disruption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18034" y="5411706"/>
            <a:ext cx="444985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Income Loss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34926" y="5411706"/>
            <a:ext cx="342120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Financial Resilience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18034" y="6437131"/>
            <a:ext cx="4449853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Daily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wage workers—especially in construction and other labor-intensive sectors—are left without income or support during pollution-related shutdowns.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2926" y="6437131"/>
            <a:ext cx="4165199" cy="213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ere is currently no protective mechanism in place. Microinsurance can fill this gap by offering income protection when air quality exceeds safe levels.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63580" y="-698391"/>
            <a:ext cx="2181682" cy="21816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809595" y="-2395998"/>
            <a:ext cx="4692701" cy="4692701"/>
          </a:xfrm>
          <a:custGeom>
            <a:avLst/>
            <a:gdLst/>
            <a:ahLst/>
            <a:cxnLst/>
            <a:rect r="r" b="b" t="t" l="l"/>
            <a:pathLst>
              <a:path h="4692701" w="4692701">
                <a:moveTo>
                  <a:pt x="0" y="0"/>
                </a:moveTo>
                <a:lnTo>
                  <a:pt x="4692701" y="0"/>
                </a:lnTo>
                <a:lnTo>
                  <a:pt x="4692701" y="4692701"/>
                </a:lnTo>
                <a:lnTo>
                  <a:pt x="0" y="469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682644" y="1627994"/>
            <a:ext cx="913693" cy="912707"/>
            <a:chOff x="0" y="0"/>
            <a:chExt cx="812800" cy="8119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8005" y="4517513"/>
            <a:ext cx="5046414" cy="2819200"/>
            <a:chOff x="0" y="0"/>
            <a:chExt cx="1329097" cy="7425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9097" cy="742505"/>
            </a:xfrm>
            <a:custGeom>
              <a:avLst/>
              <a:gdLst/>
              <a:ahLst/>
              <a:cxnLst/>
              <a:rect r="r" b="b" t="t" l="l"/>
              <a:pathLst>
                <a:path h="742505" w="1329097">
                  <a:moveTo>
                    <a:pt x="78241" y="0"/>
                  </a:moveTo>
                  <a:lnTo>
                    <a:pt x="1250856" y="0"/>
                  </a:lnTo>
                  <a:cubicBezTo>
                    <a:pt x="1294067" y="0"/>
                    <a:pt x="1329097" y="35030"/>
                    <a:pt x="1329097" y="78241"/>
                  </a:cubicBezTo>
                  <a:lnTo>
                    <a:pt x="1329097" y="664264"/>
                  </a:lnTo>
                  <a:cubicBezTo>
                    <a:pt x="1329097" y="707476"/>
                    <a:pt x="1294067" y="742505"/>
                    <a:pt x="1250856" y="742505"/>
                  </a:cubicBezTo>
                  <a:lnTo>
                    <a:pt x="78241" y="742505"/>
                  </a:lnTo>
                  <a:cubicBezTo>
                    <a:pt x="35030" y="742505"/>
                    <a:pt x="0" y="707476"/>
                    <a:pt x="0" y="664264"/>
                  </a:cubicBezTo>
                  <a:lnTo>
                    <a:pt x="0" y="78241"/>
                  </a:lnTo>
                  <a:cubicBezTo>
                    <a:pt x="0" y="35030"/>
                    <a:pt x="35030" y="0"/>
                    <a:pt x="78241" y="0"/>
                  </a:cubicBezTo>
                  <a:close/>
                </a:path>
              </a:pathLst>
            </a:custGeom>
            <a:solidFill>
              <a:srgbClr val="FCD2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29097" cy="761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792584" y="1424728"/>
            <a:ext cx="6466716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Microinsurance</a:t>
            </a: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that provides income protection for daily wage workers during PM2.5-related work stoppages.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611997" y="2687743"/>
            <a:ext cx="913693" cy="912707"/>
            <a:chOff x="0" y="0"/>
            <a:chExt cx="812800" cy="8119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55482" y="115993"/>
            <a:ext cx="913693" cy="912707"/>
            <a:chOff x="0" y="0"/>
            <a:chExt cx="812800" cy="8119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638116" y="-2127692"/>
            <a:ext cx="5242367" cy="5242367"/>
          </a:xfrm>
          <a:custGeom>
            <a:avLst/>
            <a:gdLst/>
            <a:ahLst/>
            <a:cxnLst/>
            <a:rect r="r" b="b" t="t" l="l"/>
            <a:pathLst>
              <a:path h="5242367" w="5242367">
                <a:moveTo>
                  <a:pt x="0" y="0"/>
                </a:moveTo>
                <a:lnTo>
                  <a:pt x="5242368" y="0"/>
                </a:lnTo>
                <a:lnTo>
                  <a:pt x="5242368" y="5242367"/>
                </a:lnTo>
                <a:lnTo>
                  <a:pt x="0" y="524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39804" y="-799448"/>
            <a:ext cx="1979662" cy="1979662"/>
          </a:xfrm>
          <a:custGeom>
            <a:avLst/>
            <a:gdLst/>
            <a:ahLst/>
            <a:cxnLst/>
            <a:rect r="r" b="b" t="t" l="l"/>
            <a:pathLst>
              <a:path h="1979662" w="1979662">
                <a:moveTo>
                  <a:pt x="0" y="0"/>
                </a:moveTo>
                <a:lnTo>
                  <a:pt x="1979662" y="0"/>
                </a:lnTo>
                <a:lnTo>
                  <a:pt x="1979662" y="1979661"/>
                </a:lnTo>
                <a:lnTo>
                  <a:pt x="0" y="1979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622767" y="4517513"/>
            <a:ext cx="5046414" cy="2819200"/>
            <a:chOff x="0" y="0"/>
            <a:chExt cx="1329097" cy="7425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29097" cy="742505"/>
            </a:xfrm>
            <a:custGeom>
              <a:avLst/>
              <a:gdLst/>
              <a:ahLst/>
              <a:cxnLst/>
              <a:rect r="r" b="b" t="t" l="l"/>
              <a:pathLst>
                <a:path h="742505" w="1329097">
                  <a:moveTo>
                    <a:pt x="78241" y="0"/>
                  </a:moveTo>
                  <a:lnTo>
                    <a:pt x="1250856" y="0"/>
                  </a:lnTo>
                  <a:cubicBezTo>
                    <a:pt x="1294067" y="0"/>
                    <a:pt x="1329097" y="35030"/>
                    <a:pt x="1329097" y="78241"/>
                  </a:cubicBezTo>
                  <a:lnTo>
                    <a:pt x="1329097" y="664264"/>
                  </a:lnTo>
                  <a:cubicBezTo>
                    <a:pt x="1329097" y="707476"/>
                    <a:pt x="1294067" y="742505"/>
                    <a:pt x="1250856" y="742505"/>
                  </a:cubicBezTo>
                  <a:lnTo>
                    <a:pt x="78241" y="742505"/>
                  </a:lnTo>
                  <a:cubicBezTo>
                    <a:pt x="35030" y="742505"/>
                    <a:pt x="0" y="707476"/>
                    <a:pt x="0" y="664264"/>
                  </a:cubicBezTo>
                  <a:lnTo>
                    <a:pt x="0" y="78241"/>
                  </a:lnTo>
                  <a:cubicBezTo>
                    <a:pt x="0" y="35030"/>
                    <a:pt x="35030" y="0"/>
                    <a:pt x="78241" y="0"/>
                  </a:cubicBezTo>
                  <a:close/>
                </a:path>
              </a:pathLst>
            </a:custGeom>
            <a:solidFill>
              <a:srgbClr val="FCD24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329097" cy="761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83581" y="4517513"/>
            <a:ext cx="5046414" cy="2819200"/>
            <a:chOff x="0" y="0"/>
            <a:chExt cx="1329097" cy="7425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9097" cy="742505"/>
            </a:xfrm>
            <a:custGeom>
              <a:avLst/>
              <a:gdLst/>
              <a:ahLst/>
              <a:cxnLst/>
              <a:rect r="r" b="b" t="t" l="l"/>
              <a:pathLst>
                <a:path h="742505" w="1329097">
                  <a:moveTo>
                    <a:pt x="78241" y="0"/>
                  </a:moveTo>
                  <a:lnTo>
                    <a:pt x="1250856" y="0"/>
                  </a:lnTo>
                  <a:cubicBezTo>
                    <a:pt x="1294067" y="0"/>
                    <a:pt x="1329097" y="35030"/>
                    <a:pt x="1329097" y="78241"/>
                  </a:cubicBezTo>
                  <a:lnTo>
                    <a:pt x="1329097" y="664264"/>
                  </a:lnTo>
                  <a:cubicBezTo>
                    <a:pt x="1329097" y="707476"/>
                    <a:pt x="1294067" y="742505"/>
                    <a:pt x="1250856" y="742505"/>
                  </a:cubicBezTo>
                  <a:lnTo>
                    <a:pt x="78241" y="742505"/>
                  </a:lnTo>
                  <a:cubicBezTo>
                    <a:pt x="35030" y="742505"/>
                    <a:pt x="0" y="707476"/>
                    <a:pt x="0" y="664264"/>
                  </a:cubicBezTo>
                  <a:lnTo>
                    <a:pt x="0" y="78241"/>
                  </a:lnTo>
                  <a:cubicBezTo>
                    <a:pt x="0" y="35030"/>
                    <a:pt x="35030" y="0"/>
                    <a:pt x="78241" y="0"/>
                  </a:cubicBezTo>
                  <a:close/>
                </a:path>
              </a:pathLst>
            </a:custGeom>
            <a:solidFill>
              <a:srgbClr val="FCD24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329097" cy="761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44244" y="771525"/>
            <a:ext cx="7953131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9728" y="5860438"/>
            <a:ext cx="3707204" cy="77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AI-d</a:t>
            </a:r>
            <a:r>
              <a:rPr lang="en-US" sz="2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riven pricing based on risk and pollution levels.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5492" y="4900441"/>
            <a:ext cx="3711439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Dynamic Pricing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94490" y="5860438"/>
            <a:ext cx="3707204" cy="77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riggered by PM2.5 thresholds.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90254" y="4900441"/>
            <a:ext cx="3711439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Automatic Payouts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55304" y="5860438"/>
            <a:ext cx="3707204" cy="77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Mob</a:t>
            </a:r>
            <a:r>
              <a:rPr lang="en-US" sz="2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ile platforms and local representatives.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51069" y="4900441"/>
            <a:ext cx="3711439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Easy Access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71525"/>
            <a:ext cx="10981079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Validation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00440" y="-881937"/>
            <a:ext cx="1663642" cy="16636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73819" y="-2139922"/>
            <a:ext cx="4279843" cy="42798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019012" y="-2352212"/>
            <a:ext cx="4604192" cy="4604192"/>
          </a:xfrm>
          <a:custGeom>
            <a:avLst/>
            <a:gdLst/>
            <a:ahLst/>
            <a:cxnLst/>
            <a:rect r="r" b="b" t="t" l="l"/>
            <a:pathLst>
              <a:path h="4604192" w="4604192">
                <a:moveTo>
                  <a:pt x="0" y="0"/>
                </a:moveTo>
                <a:lnTo>
                  <a:pt x="4604192" y="0"/>
                </a:lnTo>
                <a:lnTo>
                  <a:pt x="4604192" y="4604192"/>
                </a:lnTo>
                <a:lnTo>
                  <a:pt x="0" y="460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43071" y="415637"/>
            <a:ext cx="1724285" cy="1724285"/>
          </a:xfrm>
          <a:custGeom>
            <a:avLst/>
            <a:gdLst/>
            <a:ahLst/>
            <a:cxnLst/>
            <a:rect r="r" b="b" t="t" l="l"/>
            <a:pathLst>
              <a:path h="1724285" w="1724285">
                <a:moveTo>
                  <a:pt x="0" y="0"/>
                </a:moveTo>
                <a:lnTo>
                  <a:pt x="1724285" y="0"/>
                </a:lnTo>
                <a:lnTo>
                  <a:pt x="1724285" y="1724285"/>
                </a:lnTo>
                <a:lnTo>
                  <a:pt x="0" y="1724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604769"/>
            <a:ext cx="12268139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PM2.5 pollution causes daily wage workers to lose income due to government-mandated outdoor work suspensions.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81055" y="5069563"/>
            <a:ext cx="3282315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27226"/>
                </a:solidFill>
                <a:latin typeface="Poppins Bold"/>
                <a:ea typeface="Poppins Bold"/>
                <a:cs typeface="Poppins Bold"/>
                <a:sym typeface="Poppins Bold"/>
              </a:rPr>
              <a:t>13.07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57663" y="6655157"/>
            <a:ext cx="164216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illion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53604" y="4762152"/>
            <a:ext cx="493721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State welfare card in Thailand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12387" y="5413469"/>
            <a:ext cx="6422009" cy="115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  <a:spcBef>
                <a:spcPct val="0"/>
              </a:spcBef>
            </a:pPr>
            <a:r>
              <a:rPr lang="en-US" sz="2154">
                <a:solidFill>
                  <a:srgbClr val="F27226"/>
                </a:solidFill>
                <a:latin typeface="Poppins"/>
                <a:ea typeface="Poppins"/>
                <a:cs typeface="Poppins"/>
                <a:sym typeface="Poppins"/>
              </a:rPr>
              <a:t>Climate-induced pollution is recurring and intensifying, creating a growing demand for income-linked microinsurance.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14511" y="4767461"/>
            <a:ext cx="301776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arket Readiness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71525"/>
            <a:ext cx="7711549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Size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00440" y="-881937"/>
            <a:ext cx="1663642" cy="16636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73819" y="-2139922"/>
            <a:ext cx="4279843" cy="42798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019012" y="-2352212"/>
            <a:ext cx="4604192" cy="4604192"/>
          </a:xfrm>
          <a:custGeom>
            <a:avLst/>
            <a:gdLst/>
            <a:ahLst/>
            <a:cxnLst/>
            <a:rect r="r" b="b" t="t" l="l"/>
            <a:pathLst>
              <a:path h="4604192" w="4604192">
                <a:moveTo>
                  <a:pt x="0" y="0"/>
                </a:moveTo>
                <a:lnTo>
                  <a:pt x="4604192" y="0"/>
                </a:lnTo>
                <a:lnTo>
                  <a:pt x="4604192" y="4604192"/>
                </a:lnTo>
                <a:lnTo>
                  <a:pt x="0" y="460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43071" y="415637"/>
            <a:ext cx="1724285" cy="1724285"/>
          </a:xfrm>
          <a:custGeom>
            <a:avLst/>
            <a:gdLst/>
            <a:ahLst/>
            <a:cxnLst/>
            <a:rect r="r" b="b" t="t" l="l"/>
            <a:pathLst>
              <a:path h="1724285" w="1724285">
                <a:moveTo>
                  <a:pt x="0" y="0"/>
                </a:moveTo>
                <a:lnTo>
                  <a:pt x="1724285" y="0"/>
                </a:lnTo>
                <a:lnTo>
                  <a:pt x="1724285" y="1724285"/>
                </a:lnTo>
                <a:lnTo>
                  <a:pt x="0" y="172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14425" y="2671444"/>
            <a:ext cx="5847823" cy="584782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722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66675"/>
              <a:ext cx="6604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13.07 M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59340" y="2086662"/>
            <a:ext cx="7017388" cy="701738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33671" y="2954467"/>
            <a:ext cx="3356130" cy="528177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72026" y="9072982"/>
            <a:ext cx="473262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</a:t>
            </a: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ate welfare card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 Thailand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89593" y="9588818"/>
            <a:ext cx="3697486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Available Market : Apr 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45426" y="2557144"/>
            <a:ext cx="4732620" cy="67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8D133"/>
                </a:solidFill>
                <a:latin typeface="Poppins Bold"/>
                <a:ea typeface="Poppins Bold"/>
                <a:cs typeface="Poppins Bold"/>
                <a:sym typeface="Poppins Bold"/>
              </a:rPr>
              <a:t>BKK : 368,069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45426" y="7971896"/>
            <a:ext cx="473262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Other : 2.48 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62489" y="9972930"/>
            <a:ext cx="3832027" cy="17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 : </a:t>
            </a:r>
            <a:r>
              <a:rPr lang="en-US" sz="1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 tooltip="https://govwelfare.cgd.go.th/welfare/reportSubprov"/>
              </a:rPr>
              <a:t>https://govwelfare.cgd.go.th/welfare/reportSubprov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71525"/>
            <a:ext cx="13145119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Finsure Service Route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00440" y="-881937"/>
            <a:ext cx="1663642" cy="166364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73819" y="-2139922"/>
            <a:ext cx="4279843" cy="42798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019012" y="-2352212"/>
            <a:ext cx="4604192" cy="4604192"/>
          </a:xfrm>
          <a:custGeom>
            <a:avLst/>
            <a:gdLst/>
            <a:ahLst/>
            <a:cxnLst/>
            <a:rect r="r" b="b" t="t" l="l"/>
            <a:pathLst>
              <a:path h="4604192" w="4604192">
                <a:moveTo>
                  <a:pt x="0" y="0"/>
                </a:moveTo>
                <a:lnTo>
                  <a:pt x="4604192" y="0"/>
                </a:lnTo>
                <a:lnTo>
                  <a:pt x="4604192" y="4604192"/>
                </a:lnTo>
                <a:lnTo>
                  <a:pt x="0" y="460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43071" y="415637"/>
            <a:ext cx="1724285" cy="1724285"/>
          </a:xfrm>
          <a:custGeom>
            <a:avLst/>
            <a:gdLst/>
            <a:ahLst/>
            <a:cxnLst/>
            <a:rect r="r" b="b" t="t" l="l"/>
            <a:pathLst>
              <a:path h="1724285" w="1724285">
                <a:moveTo>
                  <a:pt x="0" y="0"/>
                </a:moveTo>
                <a:lnTo>
                  <a:pt x="1724285" y="0"/>
                </a:lnTo>
                <a:lnTo>
                  <a:pt x="1724285" y="1724285"/>
                </a:lnTo>
                <a:lnTo>
                  <a:pt x="0" y="172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20141" y="3078685"/>
            <a:ext cx="1349624" cy="1356920"/>
          </a:xfrm>
          <a:custGeom>
            <a:avLst/>
            <a:gdLst/>
            <a:ahLst/>
            <a:cxnLst/>
            <a:rect r="r" b="b" t="t" l="l"/>
            <a:pathLst>
              <a:path h="1356920" w="1349624">
                <a:moveTo>
                  <a:pt x="0" y="0"/>
                </a:moveTo>
                <a:lnTo>
                  <a:pt x="1349624" y="0"/>
                </a:lnTo>
                <a:lnTo>
                  <a:pt x="1349624" y="1356920"/>
                </a:lnTo>
                <a:lnTo>
                  <a:pt x="0" y="135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85" t="-99916" r="-205554" b="-34859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984908" y="4644667"/>
            <a:ext cx="3020090" cy="759714"/>
            <a:chOff x="0" y="0"/>
            <a:chExt cx="806114" cy="2027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6114" cy="202781"/>
            </a:xfrm>
            <a:custGeom>
              <a:avLst/>
              <a:gdLst/>
              <a:ahLst/>
              <a:cxnLst/>
              <a:rect r="r" b="b" t="t" l="l"/>
              <a:pathLst>
                <a:path h="202781" w="806114">
                  <a:moveTo>
                    <a:pt x="69214" y="0"/>
                  </a:moveTo>
                  <a:lnTo>
                    <a:pt x="736900" y="0"/>
                  </a:lnTo>
                  <a:cubicBezTo>
                    <a:pt x="775126" y="0"/>
                    <a:pt x="806114" y="30988"/>
                    <a:pt x="806114" y="69214"/>
                  </a:cubicBezTo>
                  <a:lnTo>
                    <a:pt x="806114" y="133567"/>
                  </a:lnTo>
                  <a:cubicBezTo>
                    <a:pt x="806114" y="171793"/>
                    <a:pt x="775126" y="202781"/>
                    <a:pt x="736900" y="202781"/>
                  </a:cubicBezTo>
                  <a:lnTo>
                    <a:pt x="69214" y="202781"/>
                  </a:lnTo>
                  <a:cubicBezTo>
                    <a:pt x="50857" y="202781"/>
                    <a:pt x="33252" y="195489"/>
                    <a:pt x="20272" y="182508"/>
                  </a:cubicBezTo>
                  <a:cubicBezTo>
                    <a:pt x="7292" y="169528"/>
                    <a:pt x="0" y="151924"/>
                    <a:pt x="0" y="133567"/>
                  </a:cubicBezTo>
                  <a:lnTo>
                    <a:pt x="0" y="69214"/>
                  </a:lnTo>
                  <a:cubicBezTo>
                    <a:pt x="0" y="30988"/>
                    <a:pt x="30988" y="0"/>
                    <a:pt x="692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06114" cy="231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Village Agent or community leaders using the app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2343007" y="3757145"/>
            <a:ext cx="1477134" cy="0"/>
          </a:xfrm>
          <a:prstGeom prst="line">
            <a:avLst/>
          </a:prstGeom>
          <a:ln cap="flat" w="38100">
            <a:solidFill>
              <a:srgbClr val="CB930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197446" y="3122243"/>
            <a:ext cx="2116341" cy="1269805"/>
          </a:xfrm>
          <a:custGeom>
            <a:avLst/>
            <a:gdLst/>
            <a:ahLst/>
            <a:cxnLst/>
            <a:rect r="r" b="b" t="t" l="l"/>
            <a:pathLst>
              <a:path h="1269805" w="2116341">
                <a:moveTo>
                  <a:pt x="0" y="0"/>
                </a:moveTo>
                <a:lnTo>
                  <a:pt x="2116341" y="0"/>
                </a:lnTo>
                <a:lnTo>
                  <a:pt x="2116341" y="1269805"/>
                </a:lnTo>
                <a:lnTo>
                  <a:pt x="0" y="1269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5169765" y="3757145"/>
            <a:ext cx="2027681" cy="0"/>
          </a:xfrm>
          <a:prstGeom prst="line">
            <a:avLst/>
          </a:prstGeom>
          <a:ln cap="flat" w="38100">
            <a:solidFill>
              <a:srgbClr val="CB930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309431" y="4321320"/>
            <a:ext cx="1644359" cy="1644359"/>
          </a:xfrm>
          <a:custGeom>
            <a:avLst/>
            <a:gdLst/>
            <a:ahLst/>
            <a:cxnLst/>
            <a:rect r="r" b="b" t="t" l="l"/>
            <a:pathLst>
              <a:path h="1644359" w="1644359">
                <a:moveTo>
                  <a:pt x="0" y="0"/>
                </a:moveTo>
                <a:lnTo>
                  <a:pt x="1644359" y="0"/>
                </a:lnTo>
                <a:lnTo>
                  <a:pt x="1644359" y="1644360"/>
                </a:lnTo>
                <a:lnTo>
                  <a:pt x="0" y="1644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9313787" y="3757145"/>
            <a:ext cx="1995644" cy="1386355"/>
          </a:xfrm>
          <a:prstGeom prst="line">
            <a:avLst/>
          </a:prstGeom>
          <a:ln cap="flat" w="38100">
            <a:solidFill>
              <a:srgbClr val="CB930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1645853" y="7575332"/>
            <a:ext cx="812134" cy="1425111"/>
          </a:xfrm>
          <a:custGeom>
            <a:avLst/>
            <a:gdLst/>
            <a:ahLst/>
            <a:cxnLst/>
            <a:rect r="r" b="b" t="t" l="l"/>
            <a:pathLst>
              <a:path h="1425111" w="812134">
                <a:moveTo>
                  <a:pt x="0" y="0"/>
                </a:moveTo>
                <a:lnTo>
                  <a:pt x="812134" y="0"/>
                </a:lnTo>
                <a:lnTo>
                  <a:pt x="812134" y="1425111"/>
                </a:lnTo>
                <a:lnTo>
                  <a:pt x="0" y="1425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V="true">
            <a:off x="12953790" y="4260667"/>
            <a:ext cx="2393946" cy="882833"/>
          </a:xfrm>
          <a:prstGeom prst="line">
            <a:avLst/>
          </a:prstGeom>
          <a:ln cap="flat" w="38100">
            <a:solidFill>
              <a:srgbClr val="CB930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5629658" y="3627971"/>
            <a:ext cx="1168619" cy="1122160"/>
          </a:xfrm>
          <a:custGeom>
            <a:avLst/>
            <a:gdLst/>
            <a:ahLst/>
            <a:cxnLst/>
            <a:rect r="r" b="b" t="t" l="l"/>
            <a:pathLst>
              <a:path h="1122160" w="1168619">
                <a:moveTo>
                  <a:pt x="0" y="0"/>
                </a:moveTo>
                <a:lnTo>
                  <a:pt x="1168619" y="0"/>
                </a:lnTo>
                <a:lnTo>
                  <a:pt x="1168619" y="1122160"/>
                </a:lnTo>
                <a:lnTo>
                  <a:pt x="0" y="11221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98397" y="6715188"/>
            <a:ext cx="1569374" cy="1229818"/>
          </a:xfrm>
          <a:custGeom>
            <a:avLst/>
            <a:gdLst/>
            <a:ahLst/>
            <a:cxnLst/>
            <a:rect r="r" b="b" t="t" l="l"/>
            <a:pathLst>
              <a:path h="1229818" w="1569374">
                <a:moveTo>
                  <a:pt x="0" y="0"/>
                </a:moveTo>
                <a:lnTo>
                  <a:pt x="1569374" y="0"/>
                </a:lnTo>
                <a:lnTo>
                  <a:pt x="1569374" y="1229818"/>
                </a:lnTo>
                <a:lnTo>
                  <a:pt x="0" y="12298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202574" y="6386718"/>
            <a:ext cx="1886757" cy="1886757"/>
          </a:xfrm>
          <a:custGeom>
            <a:avLst/>
            <a:gdLst/>
            <a:ahLst/>
            <a:cxnLst/>
            <a:rect r="r" b="b" t="t" l="l"/>
            <a:pathLst>
              <a:path h="1886757" w="1886757">
                <a:moveTo>
                  <a:pt x="0" y="0"/>
                </a:moveTo>
                <a:lnTo>
                  <a:pt x="1886758" y="0"/>
                </a:lnTo>
                <a:lnTo>
                  <a:pt x="1886758" y="1886758"/>
                </a:lnTo>
                <a:lnTo>
                  <a:pt x="0" y="18867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2067771" y="7330097"/>
            <a:ext cx="1513850" cy="0"/>
          </a:xfrm>
          <a:prstGeom prst="line">
            <a:avLst/>
          </a:prstGeom>
          <a:ln cap="flat" w="38100">
            <a:solidFill>
              <a:srgbClr val="2331D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>
            <a:off x="5408285" y="7330097"/>
            <a:ext cx="1794289" cy="0"/>
          </a:xfrm>
          <a:prstGeom prst="line">
            <a:avLst/>
          </a:prstGeom>
          <a:ln cap="flat" w="38100">
            <a:solidFill>
              <a:srgbClr val="2331D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 flipV="true">
            <a:off x="9089332" y="5610943"/>
            <a:ext cx="2090896" cy="1719154"/>
          </a:xfrm>
          <a:prstGeom prst="line">
            <a:avLst/>
          </a:prstGeom>
          <a:ln cap="flat" w="38100">
            <a:solidFill>
              <a:srgbClr val="2331D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5323446" y="6014726"/>
            <a:ext cx="1450542" cy="2050236"/>
          </a:xfrm>
          <a:custGeom>
            <a:avLst/>
            <a:gdLst/>
            <a:ahLst/>
            <a:cxnLst/>
            <a:rect r="r" b="b" t="t" l="l"/>
            <a:pathLst>
              <a:path h="2050236" w="1450542">
                <a:moveTo>
                  <a:pt x="0" y="0"/>
                </a:moveTo>
                <a:lnTo>
                  <a:pt x="1450542" y="0"/>
                </a:lnTo>
                <a:lnTo>
                  <a:pt x="1450542" y="2050235"/>
                </a:lnTo>
                <a:lnTo>
                  <a:pt x="0" y="20502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>
            <a:off x="13193276" y="5827524"/>
            <a:ext cx="2130170" cy="1212319"/>
          </a:xfrm>
          <a:prstGeom prst="line">
            <a:avLst/>
          </a:prstGeom>
          <a:ln cap="flat" w="38100">
            <a:solidFill>
              <a:srgbClr val="2331D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0198322" y="7330097"/>
            <a:ext cx="1462831" cy="1541297"/>
          </a:xfrm>
          <a:custGeom>
            <a:avLst/>
            <a:gdLst/>
            <a:ahLst/>
            <a:cxnLst/>
            <a:rect r="r" b="b" t="t" l="l"/>
            <a:pathLst>
              <a:path h="1541297" w="1462831">
                <a:moveTo>
                  <a:pt x="0" y="0"/>
                </a:moveTo>
                <a:lnTo>
                  <a:pt x="1462831" y="0"/>
                </a:lnTo>
                <a:lnTo>
                  <a:pt x="1462831" y="1541297"/>
                </a:lnTo>
                <a:lnTo>
                  <a:pt x="0" y="15412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1" id="31"/>
          <p:cNvSpPr/>
          <p:nvPr/>
        </p:nvSpPr>
        <p:spPr>
          <a:xfrm>
            <a:off x="12131610" y="5965680"/>
            <a:ext cx="0" cy="1348515"/>
          </a:xfrm>
          <a:prstGeom prst="line">
            <a:avLst/>
          </a:prstGeom>
          <a:ln cap="flat" w="38100">
            <a:solidFill>
              <a:srgbClr val="413FB5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3715606" y="6645509"/>
            <a:ext cx="1413342" cy="1369175"/>
          </a:xfrm>
          <a:custGeom>
            <a:avLst/>
            <a:gdLst/>
            <a:ahLst/>
            <a:cxnLst/>
            <a:rect r="r" b="b" t="t" l="l"/>
            <a:pathLst>
              <a:path h="1369175" w="1413342">
                <a:moveTo>
                  <a:pt x="0" y="0"/>
                </a:moveTo>
                <a:lnTo>
                  <a:pt x="1413342" y="0"/>
                </a:lnTo>
                <a:lnTo>
                  <a:pt x="1413342" y="1369175"/>
                </a:lnTo>
                <a:lnTo>
                  <a:pt x="0" y="13691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183853" y="7848380"/>
            <a:ext cx="1240171" cy="1066547"/>
          </a:xfrm>
          <a:custGeom>
            <a:avLst/>
            <a:gdLst/>
            <a:ahLst/>
            <a:cxnLst/>
            <a:rect r="r" b="b" t="t" l="l"/>
            <a:pathLst>
              <a:path h="1066547" w="1240171">
                <a:moveTo>
                  <a:pt x="0" y="0"/>
                </a:moveTo>
                <a:lnTo>
                  <a:pt x="1240172" y="0"/>
                </a:lnTo>
                <a:lnTo>
                  <a:pt x="1240172" y="1066547"/>
                </a:lnTo>
                <a:lnTo>
                  <a:pt x="0" y="10665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94142" y="3325240"/>
            <a:ext cx="1748865" cy="1066808"/>
          </a:xfrm>
          <a:custGeom>
            <a:avLst/>
            <a:gdLst/>
            <a:ahLst/>
            <a:cxnLst/>
            <a:rect r="r" b="b" t="t" l="l"/>
            <a:pathLst>
              <a:path h="1066808" w="1748865">
                <a:moveTo>
                  <a:pt x="0" y="0"/>
                </a:moveTo>
                <a:lnTo>
                  <a:pt x="1748865" y="0"/>
                </a:lnTo>
                <a:lnTo>
                  <a:pt x="1748865" y="1066808"/>
                </a:lnTo>
                <a:lnTo>
                  <a:pt x="0" y="106680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973632" y="4616092"/>
            <a:ext cx="989886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515405" y="4616092"/>
            <a:ext cx="148042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Register/Login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20106" y="2750544"/>
            <a:ext cx="2197459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6257E3"/>
                </a:solidFill>
                <a:latin typeface="Nunito Bold"/>
                <a:ea typeface="Nunito Bold"/>
                <a:cs typeface="Nunito Bold"/>
                <a:sym typeface="Nunito Bold"/>
              </a:rPr>
              <a:t>AI-Based Pre-Screening and Dynamic Pricing Data Analysis.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424025" y="4721556"/>
            <a:ext cx="3268253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Insurance Contract Approval &amp; Payment Selection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45988" y="8173606"/>
            <a:ext cx="1674193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Triggering Events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30343" y="8393367"/>
            <a:ext cx="2431221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Required Supporting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Documents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197971" y="8218776"/>
            <a:ext cx="206132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Claim Disbursement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063854" y="9081072"/>
            <a:ext cx="2164199" cy="21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5"/>
              </a:lnSpc>
              <a:spcBef>
                <a:spcPct val="0"/>
              </a:spcBef>
            </a:pPr>
            <a:r>
              <a:rPr lang="en-US" sz="125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Medical Treatment Documents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930343" y="9368991"/>
            <a:ext cx="2438281" cy="21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5"/>
              </a:lnSpc>
              <a:spcBef>
                <a:spcPct val="0"/>
              </a:spcBef>
            </a:pPr>
            <a:r>
              <a:rPr lang="en-US" sz="1254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Income Compensation Documents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107558" y="9093030"/>
            <a:ext cx="2403744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Insurance Premium Provided by the Insurance Company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602067" y="9100122"/>
            <a:ext cx="2403744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Area-Specific Air Quality Index (API/PM2.5)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657857" y="8173606"/>
            <a:ext cx="1674193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Customer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Submit Claims</a:t>
            </a:r>
          </a:p>
        </p:txBody>
      </p:sp>
      <p:sp>
        <p:nvSpPr>
          <p:cNvPr name="AutoShape 47" id="47"/>
          <p:cNvSpPr/>
          <p:nvPr/>
        </p:nvSpPr>
        <p:spPr>
          <a:xfrm flipV="true">
            <a:off x="0" y="5610943"/>
            <a:ext cx="10730617" cy="69663"/>
          </a:xfrm>
          <a:prstGeom prst="line">
            <a:avLst/>
          </a:prstGeom>
          <a:ln cap="flat" w="38100">
            <a:solidFill>
              <a:srgbClr val="E339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V="true">
            <a:off x="13068256" y="5547537"/>
            <a:ext cx="5074999" cy="44356"/>
          </a:xfrm>
          <a:prstGeom prst="line">
            <a:avLst/>
          </a:prstGeom>
          <a:ln cap="flat" w="38100">
            <a:solidFill>
              <a:srgbClr val="E339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9" id="49"/>
          <p:cNvSpPr txBox="true"/>
          <p:nvPr/>
        </p:nvSpPr>
        <p:spPr>
          <a:xfrm rot="0">
            <a:off x="86408" y="2549302"/>
            <a:ext cx="2764334" cy="3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  <a:spcBef>
                <a:spcPct val="0"/>
              </a:spcBef>
            </a:pPr>
            <a:r>
              <a:rPr lang="en-US" sz="2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Registration Process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77825" y="6065055"/>
            <a:ext cx="1942356" cy="39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  <a:spcBef>
                <a:spcPct val="0"/>
              </a:spcBef>
            </a:pPr>
            <a:r>
              <a:rPr lang="en-US" sz="2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Claim Process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625" y="7653393"/>
            <a:ext cx="3332106" cy="1032651"/>
            <a:chOff x="0" y="0"/>
            <a:chExt cx="852881" cy="264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2881" cy="264316"/>
            </a:xfrm>
            <a:custGeom>
              <a:avLst/>
              <a:gdLst/>
              <a:ahLst/>
              <a:cxnLst/>
              <a:rect r="r" b="b" t="t" l="l"/>
              <a:pathLst>
                <a:path h="264316" w="852881">
                  <a:moveTo>
                    <a:pt x="27881" y="0"/>
                  </a:moveTo>
                  <a:lnTo>
                    <a:pt x="825000" y="0"/>
                  </a:lnTo>
                  <a:cubicBezTo>
                    <a:pt x="840398" y="0"/>
                    <a:pt x="852881" y="12483"/>
                    <a:pt x="852881" y="27881"/>
                  </a:cubicBezTo>
                  <a:lnTo>
                    <a:pt x="852881" y="236435"/>
                  </a:lnTo>
                  <a:cubicBezTo>
                    <a:pt x="852881" y="243829"/>
                    <a:pt x="849943" y="250921"/>
                    <a:pt x="844715" y="256150"/>
                  </a:cubicBezTo>
                  <a:cubicBezTo>
                    <a:pt x="839486" y="261378"/>
                    <a:pt x="832394" y="264316"/>
                    <a:pt x="825000" y="264316"/>
                  </a:cubicBezTo>
                  <a:lnTo>
                    <a:pt x="27881" y="264316"/>
                  </a:lnTo>
                  <a:cubicBezTo>
                    <a:pt x="20487" y="264316"/>
                    <a:pt x="13395" y="261378"/>
                    <a:pt x="8166" y="256150"/>
                  </a:cubicBezTo>
                  <a:cubicBezTo>
                    <a:pt x="2937" y="250921"/>
                    <a:pt x="0" y="243829"/>
                    <a:pt x="0" y="236435"/>
                  </a:cubicBezTo>
                  <a:lnTo>
                    <a:pt x="0" y="27881"/>
                  </a:lnTo>
                  <a:cubicBezTo>
                    <a:pt x="0" y="20487"/>
                    <a:pt x="2937" y="13395"/>
                    <a:pt x="8166" y="8166"/>
                  </a:cubicBezTo>
                  <a:cubicBezTo>
                    <a:pt x="13395" y="2937"/>
                    <a:pt x="20487" y="0"/>
                    <a:pt x="27881" y="0"/>
                  </a:cubicBezTo>
                  <a:close/>
                </a:path>
              </a:pathLst>
            </a:custGeom>
            <a:solidFill>
              <a:srgbClr val="F9A72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52881" cy="283366"/>
            </a:xfrm>
            <a:prstGeom prst="rect">
              <a:avLst/>
            </a:prstGeom>
          </p:spPr>
          <p:txBody>
            <a:bodyPr anchor="ctr" rtlCol="false" tIns="45720" lIns="45720" bIns="45720" rIns="45720"/>
            <a:lstStyle/>
            <a:p>
              <a:pPr algn="ctr" marL="0" indent="0" lvl="0">
                <a:lnSpc>
                  <a:spcPts val="138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6370" y="7847169"/>
            <a:ext cx="621789" cy="6217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99608" y="0"/>
                  </a:moveTo>
                  <a:lnTo>
                    <a:pt x="713192" y="0"/>
                  </a:lnTo>
                  <a:cubicBezTo>
                    <a:pt x="768204" y="0"/>
                    <a:pt x="812800" y="44596"/>
                    <a:pt x="812800" y="99608"/>
                  </a:cubicBezTo>
                  <a:lnTo>
                    <a:pt x="812800" y="713192"/>
                  </a:lnTo>
                  <a:cubicBezTo>
                    <a:pt x="812800" y="768204"/>
                    <a:pt x="768204" y="812800"/>
                    <a:pt x="713192" y="812800"/>
                  </a:cubicBezTo>
                  <a:lnTo>
                    <a:pt x="99608" y="812800"/>
                  </a:lnTo>
                  <a:cubicBezTo>
                    <a:pt x="44596" y="812800"/>
                    <a:pt x="0" y="768204"/>
                    <a:pt x="0" y="713192"/>
                  </a:cubicBezTo>
                  <a:lnTo>
                    <a:pt x="0" y="99608"/>
                  </a:lnTo>
                  <a:cubicBezTo>
                    <a:pt x="0" y="44596"/>
                    <a:pt x="44596" y="0"/>
                    <a:pt x="99608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45720" lIns="45720" bIns="45720" rIns="4572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3293" y="7914092"/>
            <a:ext cx="487943" cy="4879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45720" lIns="45720" bIns="45720" rIns="45720"/>
            <a:lstStyle/>
            <a:p>
              <a:pPr algn="ctr">
                <a:lnSpc>
                  <a:spcPts val="239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88018" y="-457804"/>
            <a:ext cx="5205648" cy="5205648"/>
          </a:xfrm>
          <a:custGeom>
            <a:avLst/>
            <a:gdLst/>
            <a:ahLst/>
            <a:cxnLst/>
            <a:rect r="r" b="b" t="t" l="l"/>
            <a:pathLst>
              <a:path h="5205648" w="5205648">
                <a:moveTo>
                  <a:pt x="0" y="0"/>
                </a:moveTo>
                <a:lnTo>
                  <a:pt x="5205648" y="0"/>
                </a:lnTo>
                <a:lnTo>
                  <a:pt x="5205648" y="5205648"/>
                </a:lnTo>
                <a:lnTo>
                  <a:pt x="0" y="5205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98397" y="7842925"/>
            <a:ext cx="1877255" cy="25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4"/>
              </a:lnSpc>
              <a:spcBef>
                <a:spcPct val="0"/>
              </a:spcBef>
            </a:pPr>
            <a:r>
              <a:rPr lang="en-US" sz="1467" spc="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Download on the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3755" y="7973326"/>
            <a:ext cx="1906541" cy="49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1"/>
              </a:lnSpc>
              <a:spcBef>
                <a:spcPct val="0"/>
              </a:spcBef>
            </a:pPr>
            <a:r>
              <a:rPr lang="en-US" b="true" sz="2715" spc="-2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Your Store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3293" y="3176157"/>
            <a:ext cx="7719480" cy="310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2999" spc="-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🧾 </a:t>
            </a:r>
            <a:r>
              <a:rPr lang="en-US" sz="2999" spc="-2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Dynamic Pricing</a:t>
            </a:r>
            <a:r>
              <a:rPr lang="en-US" sz="2999" spc="-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PM2.5-based rates</a:t>
            </a:r>
          </a:p>
          <a:p>
            <a:pPr algn="l">
              <a:lnSpc>
                <a:spcPts val="6239"/>
              </a:lnSpc>
            </a:pPr>
            <a:r>
              <a:rPr lang="en-US" sz="2999" spc="-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🌤️ </a:t>
            </a:r>
            <a:r>
              <a:rPr lang="en-US" sz="2999" spc="-2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Live AQI Sync </a:t>
            </a:r>
            <a:r>
              <a:rPr lang="en-US" sz="2999" spc="-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– Real-time air updates</a:t>
            </a:r>
          </a:p>
          <a:p>
            <a:pPr algn="l">
              <a:lnSpc>
                <a:spcPts val="6239"/>
              </a:lnSpc>
            </a:pPr>
            <a:r>
              <a:rPr lang="en-US" sz="2999" spc="-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📲 </a:t>
            </a:r>
            <a:r>
              <a:rPr lang="en-US" sz="2999" spc="-2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Easy Claims </a:t>
            </a:r>
            <a:r>
              <a:rPr lang="en-US" sz="2999" spc="-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– Claim via app</a:t>
            </a:r>
          </a:p>
          <a:p>
            <a:pPr algn="l">
              <a:lnSpc>
                <a:spcPts val="6239"/>
              </a:lnSpc>
            </a:pPr>
            <a:r>
              <a:rPr lang="en-US" sz="2999" spc="-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🛡️</a:t>
            </a:r>
            <a:r>
              <a:rPr lang="en-US" sz="2999" spc="-2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Low-Cost Plans </a:t>
            </a:r>
            <a:r>
              <a:rPr lang="en-US" sz="2999" spc="-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– For everyone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63580" y="-698391"/>
            <a:ext cx="2181682" cy="218168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809595" y="-2776998"/>
            <a:ext cx="4692701" cy="4692701"/>
          </a:xfrm>
          <a:custGeom>
            <a:avLst/>
            <a:gdLst/>
            <a:ahLst/>
            <a:cxnLst/>
            <a:rect r="r" b="b" t="t" l="l"/>
            <a:pathLst>
              <a:path h="4692701" w="4692701">
                <a:moveTo>
                  <a:pt x="0" y="0"/>
                </a:moveTo>
                <a:lnTo>
                  <a:pt x="4692701" y="0"/>
                </a:lnTo>
                <a:lnTo>
                  <a:pt x="4692701" y="4692701"/>
                </a:lnTo>
                <a:lnTo>
                  <a:pt x="0" y="4692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809595" y="801580"/>
            <a:ext cx="913693" cy="912707"/>
            <a:chOff x="0" y="0"/>
            <a:chExt cx="812800" cy="8119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551981" y="1434921"/>
            <a:ext cx="8191862" cy="8852079"/>
          </a:xfrm>
          <a:custGeom>
            <a:avLst/>
            <a:gdLst/>
            <a:ahLst/>
            <a:cxnLst/>
            <a:rect r="r" b="b" t="t" l="l"/>
            <a:pathLst>
              <a:path h="8852079" w="8191862">
                <a:moveTo>
                  <a:pt x="0" y="0"/>
                </a:moveTo>
                <a:lnTo>
                  <a:pt x="8191861" y="0"/>
                </a:lnTo>
                <a:lnTo>
                  <a:pt x="8191861" y="8852079"/>
                </a:lnTo>
                <a:lnTo>
                  <a:pt x="0" y="8852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1240491" y="1569586"/>
            <a:ext cx="3222074" cy="6968663"/>
            <a:chOff x="0" y="0"/>
            <a:chExt cx="3640671" cy="7874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40709" cy="7874000"/>
            </a:xfrm>
            <a:custGeom>
              <a:avLst/>
              <a:gdLst/>
              <a:ahLst/>
              <a:cxnLst/>
              <a:rect r="r" b="b" t="t" l="l"/>
              <a:pathLst>
                <a:path h="7874000" w="3640709">
                  <a:moveTo>
                    <a:pt x="389509" y="0"/>
                  </a:moveTo>
                  <a:cubicBezTo>
                    <a:pt x="174371" y="0"/>
                    <a:pt x="0" y="174371"/>
                    <a:pt x="0" y="389509"/>
                  </a:cubicBezTo>
                  <a:lnTo>
                    <a:pt x="0" y="7484491"/>
                  </a:lnTo>
                  <a:cubicBezTo>
                    <a:pt x="0" y="7699375"/>
                    <a:pt x="173990" y="7873619"/>
                    <a:pt x="388874" y="7874000"/>
                  </a:cubicBezTo>
                  <a:lnTo>
                    <a:pt x="3251835" y="7874000"/>
                  </a:lnTo>
                  <a:cubicBezTo>
                    <a:pt x="3466592" y="7873619"/>
                    <a:pt x="3640709" y="7699375"/>
                    <a:pt x="3640709" y="7484491"/>
                  </a:cubicBezTo>
                  <a:lnTo>
                    <a:pt x="3640709" y="389509"/>
                  </a:lnTo>
                  <a:cubicBezTo>
                    <a:pt x="3640709" y="174371"/>
                    <a:pt x="3466338" y="0"/>
                    <a:pt x="3251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1480178" y="7207426"/>
            <a:ext cx="1915822" cy="684520"/>
            <a:chOff x="0" y="0"/>
            <a:chExt cx="473743" cy="16926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3743" cy="169268"/>
            </a:xfrm>
            <a:custGeom>
              <a:avLst/>
              <a:gdLst/>
              <a:ahLst/>
              <a:cxnLst/>
              <a:rect r="r" b="b" t="t" l="l"/>
              <a:pathLst>
                <a:path h="169268" w="473743">
                  <a:moveTo>
                    <a:pt x="84634" y="0"/>
                  </a:moveTo>
                  <a:lnTo>
                    <a:pt x="389109" y="0"/>
                  </a:lnTo>
                  <a:cubicBezTo>
                    <a:pt x="435851" y="0"/>
                    <a:pt x="473743" y="37892"/>
                    <a:pt x="473743" y="84634"/>
                  </a:cubicBezTo>
                  <a:lnTo>
                    <a:pt x="473743" y="84634"/>
                  </a:lnTo>
                  <a:cubicBezTo>
                    <a:pt x="473743" y="131376"/>
                    <a:pt x="435851" y="169268"/>
                    <a:pt x="389109" y="169268"/>
                  </a:cubicBezTo>
                  <a:lnTo>
                    <a:pt x="84634" y="169268"/>
                  </a:lnTo>
                  <a:cubicBezTo>
                    <a:pt x="37892" y="169268"/>
                    <a:pt x="0" y="131376"/>
                    <a:pt x="0" y="84634"/>
                  </a:cubicBezTo>
                  <a:lnTo>
                    <a:pt x="0" y="84634"/>
                  </a:lnTo>
                  <a:cubicBezTo>
                    <a:pt x="0" y="37892"/>
                    <a:pt x="37892" y="0"/>
                    <a:pt x="846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27226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73743" cy="207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542471" y="7207426"/>
            <a:ext cx="680406" cy="684520"/>
            <a:chOff x="0" y="0"/>
            <a:chExt cx="168250" cy="1692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8250" cy="169268"/>
            </a:xfrm>
            <a:custGeom>
              <a:avLst/>
              <a:gdLst/>
              <a:ahLst/>
              <a:cxnLst/>
              <a:rect r="r" b="b" t="t" l="l"/>
              <a:pathLst>
                <a:path h="169268" w="168250">
                  <a:moveTo>
                    <a:pt x="84125" y="0"/>
                  </a:moveTo>
                  <a:lnTo>
                    <a:pt x="84125" y="0"/>
                  </a:lnTo>
                  <a:cubicBezTo>
                    <a:pt x="106437" y="0"/>
                    <a:pt x="127834" y="8863"/>
                    <a:pt x="143611" y="24640"/>
                  </a:cubicBezTo>
                  <a:cubicBezTo>
                    <a:pt x="159387" y="40416"/>
                    <a:pt x="168250" y="61814"/>
                    <a:pt x="168250" y="84125"/>
                  </a:cubicBezTo>
                  <a:lnTo>
                    <a:pt x="168250" y="85142"/>
                  </a:lnTo>
                  <a:cubicBezTo>
                    <a:pt x="168250" y="107454"/>
                    <a:pt x="159387" y="128851"/>
                    <a:pt x="143611" y="144628"/>
                  </a:cubicBezTo>
                  <a:cubicBezTo>
                    <a:pt x="127834" y="160404"/>
                    <a:pt x="106437" y="169268"/>
                    <a:pt x="84125" y="169268"/>
                  </a:cubicBezTo>
                  <a:lnTo>
                    <a:pt x="84125" y="169268"/>
                  </a:lnTo>
                  <a:cubicBezTo>
                    <a:pt x="61814" y="169268"/>
                    <a:pt x="40416" y="160404"/>
                    <a:pt x="24640" y="144628"/>
                  </a:cubicBezTo>
                  <a:cubicBezTo>
                    <a:pt x="8863" y="128851"/>
                    <a:pt x="0" y="107454"/>
                    <a:pt x="0" y="85142"/>
                  </a:cubicBezTo>
                  <a:lnTo>
                    <a:pt x="0" y="84125"/>
                  </a:lnTo>
                  <a:cubicBezTo>
                    <a:pt x="0" y="61814"/>
                    <a:pt x="8863" y="40416"/>
                    <a:pt x="24640" y="24640"/>
                  </a:cubicBezTo>
                  <a:cubicBezTo>
                    <a:pt x="40416" y="8863"/>
                    <a:pt x="61814" y="0"/>
                    <a:pt x="84125" y="0"/>
                  </a:cubicBezTo>
                  <a:close/>
                </a:path>
              </a:pathLst>
            </a:custGeom>
            <a:solidFill>
              <a:srgbClr val="F7D76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68250" cy="207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1920730" y="2500571"/>
            <a:ext cx="1575153" cy="1575153"/>
          </a:xfrm>
          <a:custGeom>
            <a:avLst/>
            <a:gdLst/>
            <a:ahLst/>
            <a:cxnLst/>
            <a:rect r="r" b="b" t="t" l="l"/>
            <a:pathLst>
              <a:path h="1575153" w="1575153">
                <a:moveTo>
                  <a:pt x="0" y="0"/>
                </a:moveTo>
                <a:lnTo>
                  <a:pt x="1575152" y="0"/>
                </a:lnTo>
                <a:lnTo>
                  <a:pt x="1575152" y="1575152"/>
                </a:lnTo>
                <a:lnTo>
                  <a:pt x="0" y="1575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1480178" y="4476674"/>
            <a:ext cx="2753301" cy="19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7"/>
              </a:lnSpc>
            </a:pPr>
            <a:r>
              <a:rPr lang="en-US" sz="2982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Health Insurance with Dynamic Pricing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12950" y="7386194"/>
            <a:ext cx="359739" cy="28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47"/>
              </a:lnSpc>
              <a:spcBef>
                <a:spcPct val="0"/>
              </a:spcBef>
            </a:pPr>
            <a:r>
              <a:rPr lang="en-US" b="true" sz="1704" spc="51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→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695364" y="7364510"/>
            <a:ext cx="1485449" cy="28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b="true" sz="1704" spc="51">
                <a:solidFill>
                  <a:srgbClr val="F2722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Get Started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63580" y="-698391"/>
            <a:ext cx="2181682" cy="218168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D1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09595" y="-2776998"/>
            <a:ext cx="4692701" cy="4692701"/>
          </a:xfrm>
          <a:custGeom>
            <a:avLst/>
            <a:gdLst/>
            <a:ahLst/>
            <a:cxnLst/>
            <a:rect r="r" b="b" t="t" l="l"/>
            <a:pathLst>
              <a:path h="4692701" w="4692701">
                <a:moveTo>
                  <a:pt x="0" y="0"/>
                </a:moveTo>
                <a:lnTo>
                  <a:pt x="4692701" y="0"/>
                </a:lnTo>
                <a:lnTo>
                  <a:pt x="4692701" y="4692701"/>
                </a:lnTo>
                <a:lnTo>
                  <a:pt x="0" y="469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09595" y="801580"/>
            <a:ext cx="913693" cy="912707"/>
            <a:chOff x="0" y="0"/>
            <a:chExt cx="812800" cy="8119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1923"/>
            </a:xfrm>
            <a:custGeom>
              <a:avLst/>
              <a:gdLst/>
              <a:ahLst/>
              <a:cxnLst/>
              <a:rect r="r" b="b" t="t" l="l"/>
              <a:pathLst>
                <a:path h="811923" w="812800">
                  <a:moveTo>
                    <a:pt x="406400" y="0"/>
                  </a:moveTo>
                  <a:cubicBezTo>
                    <a:pt x="181951" y="0"/>
                    <a:pt x="0" y="181755"/>
                    <a:pt x="0" y="405961"/>
                  </a:cubicBezTo>
                  <a:cubicBezTo>
                    <a:pt x="0" y="630168"/>
                    <a:pt x="181951" y="811923"/>
                    <a:pt x="406400" y="811923"/>
                  </a:cubicBezTo>
                  <a:cubicBezTo>
                    <a:pt x="630849" y="811923"/>
                    <a:pt x="812800" y="630168"/>
                    <a:pt x="812800" y="405961"/>
                  </a:cubicBezTo>
                  <a:cubicBezTo>
                    <a:pt x="812800" y="18175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2F2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443"/>
              <a:ext cx="660400" cy="726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1988" y="3610817"/>
            <a:ext cx="4374087" cy="3840385"/>
            <a:chOff x="0" y="0"/>
            <a:chExt cx="1152023" cy="10114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2023" cy="1011459"/>
            </a:xfrm>
            <a:custGeom>
              <a:avLst/>
              <a:gdLst/>
              <a:ahLst/>
              <a:cxnLst/>
              <a:rect r="r" b="b" t="t" l="l"/>
              <a:pathLst>
                <a:path h="1011459" w="1152023">
                  <a:moveTo>
                    <a:pt x="90268" y="0"/>
                  </a:moveTo>
                  <a:lnTo>
                    <a:pt x="1061756" y="0"/>
                  </a:lnTo>
                  <a:cubicBezTo>
                    <a:pt x="1085696" y="0"/>
                    <a:pt x="1108656" y="9510"/>
                    <a:pt x="1125584" y="26439"/>
                  </a:cubicBezTo>
                  <a:cubicBezTo>
                    <a:pt x="1142513" y="43367"/>
                    <a:pt x="1152023" y="66327"/>
                    <a:pt x="1152023" y="90268"/>
                  </a:cubicBezTo>
                  <a:lnTo>
                    <a:pt x="1152023" y="921192"/>
                  </a:lnTo>
                  <a:cubicBezTo>
                    <a:pt x="1152023" y="945132"/>
                    <a:pt x="1142513" y="968092"/>
                    <a:pt x="1125584" y="985021"/>
                  </a:cubicBezTo>
                  <a:cubicBezTo>
                    <a:pt x="1108656" y="1001949"/>
                    <a:pt x="1085696" y="1011459"/>
                    <a:pt x="1061756" y="1011459"/>
                  </a:cubicBezTo>
                  <a:lnTo>
                    <a:pt x="90268" y="1011459"/>
                  </a:lnTo>
                  <a:cubicBezTo>
                    <a:pt x="66327" y="1011459"/>
                    <a:pt x="43367" y="1001949"/>
                    <a:pt x="26439" y="985021"/>
                  </a:cubicBezTo>
                  <a:cubicBezTo>
                    <a:pt x="9510" y="968092"/>
                    <a:pt x="0" y="945132"/>
                    <a:pt x="0" y="921192"/>
                  </a:cubicBezTo>
                  <a:lnTo>
                    <a:pt x="0" y="90268"/>
                  </a:lnTo>
                  <a:cubicBezTo>
                    <a:pt x="0" y="66327"/>
                    <a:pt x="9510" y="43367"/>
                    <a:pt x="26439" y="26439"/>
                  </a:cubicBezTo>
                  <a:cubicBezTo>
                    <a:pt x="43367" y="9510"/>
                    <a:pt x="66327" y="0"/>
                    <a:pt x="90268" y="0"/>
                  </a:cubicBezTo>
                  <a:close/>
                </a:path>
              </a:pathLst>
            </a:custGeom>
            <a:solidFill>
              <a:srgbClr val="F7D7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52023" cy="103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720282"/>
            <a:ext cx="7173106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MOCK 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413258"/>
            <a:ext cx="9403431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Insurance Coverage &amp; Benefits &amp; Dynamic Pricing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2684" y="3748306"/>
            <a:ext cx="3711439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BASIC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684" y="4305928"/>
            <a:ext cx="3711439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190 THB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2684" y="5100405"/>
            <a:ext cx="3711439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Income Compensation : 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150 THB/day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Medical Expense Coverage: 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500 THB/visit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Death Benefit : 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1,450 THB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686690" y="3610817"/>
            <a:ext cx="4374087" cy="3840385"/>
            <a:chOff x="0" y="0"/>
            <a:chExt cx="1152023" cy="10114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52023" cy="1011459"/>
            </a:xfrm>
            <a:custGeom>
              <a:avLst/>
              <a:gdLst/>
              <a:ahLst/>
              <a:cxnLst/>
              <a:rect r="r" b="b" t="t" l="l"/>
              <a:pathLst>
                <a:path h="1011459" w="1152023">
                  <a:moveTo>
                    <a:pt x="90268" y="0"/>
                  </a:moveTo>
                  <a:lnTo>
                    <a:pt x="1061756" y="0"/>
                  </a:lnTo>
                  <a:cubicBezTo>
                    <a:pt x="1085696" y="0"/>
                    <a:pt x="1108656" y="9510"/>
                    <a:pt x="1125584" y="26439"/>
                  </a:cubicBezTo>
                  <a:cubicBezTo>
                    <a:pt x="1142513" y="43367"/>
                    <a:pt x="1152023" y="66327"/>
                    <a:pt x="1152023" y="90268"/>
                  </a:cubicBezTo>
                  <a:lnTo>
                    <a:pt x="1152023" y="921192"/>
                  </a:lnTo>
                  <a:cubicBezTo>
                    <a:pt x="1152023" y="945132"/>
                    <a:pt x="1142513" y="968092"/>
                    <a:pt x="1125584" y="985021"/>
                  </a:cubicBezTo>
                  <a:cubicBezTo>
                    <a:pt x="1108656" y="1001949"/>
                    <a:pt x="1085696" y="1011459"/>
                    <a:pt x="1061756" y="1011459"/>
                  </a:cubicBezTo>
                  <a:lnTo>
                    <a:pt x="90268" y="1011459"/>
                  </a:lnTo>
                  <a:cubicBezTo>
                    <a:pt x="66327" y="1011459"/>
                    <a:pt x="43367" y="1001949"/>
                    <a:pt x="26439" y="985021"/>
                  </a:cubicBezTo>
                  <a:cubicBezTo>
                    <a:pt x="9510" y="968092"/>
                    <a:pt x="0" y="945132"/>
                    <a:pt x="0" y="921192"/>
                  </a:cubicBezTo>
                  <a:lnTo>
                    <a:pt x="0" y="90268"/>
                  </a:lnTo>
                  <a:cubicBezTo>
                    <a:pt x="0" y="66327"/>
                    <a:pt x="9510" y="43367"/>
                    <a:pt x="26439" y="26439"/>
                  </a:cubicBezTo>
                  <a:cubicBezTo>
                    <a:pt x="43367" y="9510"/>
                    <a:pt x="66327" y="0"/>
                    <a:pt x="90268" y="0"/>
                  </a:cubicBezTo>
                  <a:close/>
                </a:path>
              </a:pathLst>
            </a:custGeom>
            <a:solidFill>
              <a:srgbClr val="F7D76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152023" cy="103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057386" y="3748306"/>
            <a:ext cx="3711439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STANDARD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57386" y="4305928"/>
            <a:ext cx="3711439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390 THB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57386" y="5100405"/>
            <a:ext cx="3711439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Income Compensation : 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200 THB/day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Medical Expense Coverage: 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1,000 THB/visit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Death Benefit : 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3,600 THB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215438" y="3610817"/>
            <a:ext cx="4374087" cy="3840385"/>
            <a:chOff x="0" y="0"/>
            <a:chExt cx="1152023" cy="101145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52023" cy="1011459"/>
            </a:xfrm>
            <a:custGeom>
              <a:avLst/>
              <a:gdLst/>
              <a:ahLst/>
              <a:cxnLst/>
              <a:rect r="r" b="b" t="t" l="l"/>
              <a:pathLst>
                <a:path h="1011459" w="1152023">
                  <a:moveTo>
                    <a:pt x="90268" y="0"/>
                  </a:moveTo>
                  <a:lnTo>
                    <a:pt x="1061756" y="0"/>
                  </a:lnTo>
                  <a:cubicBezTo>
                    <a:pt x="1085696" y="0"/>
                    <a:pt x="1108656" y="9510"/>
                    <a:pt x="1125584" y="26439"/>
                  </a:cubicBezTo>
                  <a:cubicBezTo>
                    <a:pt x="1142513" y="43367"/>
                    <a:pt x="1152023" y="66327"/>
                    <a:pt x="1152023" y="90268"/>
                  </a:cubicBezTo>
                  <a:lnTo>
                    <a:pt x="1152023" y="921192"/>
                  </a:lnTo>
                  <a:cubicBezTo>
                    <a:pt x="1152023" y="945132"/>
                    <a:pt x="1142513" y="968092"/>
                    <a:pt x="1125584" y="985021"/>
                  </a:cubicBezTo>
                  <a:cubicBezTo>
                    <a:pt x="1108656" y="1001949"/>
                    <a:pt x="1085696" y="1011459"/>
                    <a:pt x="1061756" y="1011459"/>
                  </a:cubicBezTo>
                  <a:lnTo>
                    <a:pt x="90268" y="1011459"/>
                  </a:lnTo>
                  <a:cubicBezTo>
                    <a:pt x="66327" y="1011459"/>
                    <a:pt x="43367" y="1001949"/>
                    <a:pt x="26439" y="985021"/>
                  </a:cubicBezTo>
                  <a:cubicBezTo>
                    <a:pt x="9510" y="968092"/>
                    <a:pt x="0" y="945132"/>
                    <a:pt x="0" y="921192"/>
                  </a:cubicBezTo>
                  <a:lnTo>
                    <a:pt x="0" y="90268"/>
                  </a:lnTo>
                  <a:cubicBezTo>
                    <a:pt x="0" y="66327"/>
                    <a:pt x="9510" y="43367"/>
                    <a:pt x="26439" y="26439"/>
                  </a:cubicBezTo>
                  <a:cubicBezTo>
                    <a:pt x="43367" y="9510"/>
                    <a:pt x="66327" y="0"/>
                    <a:pt x="90268" y="0"/>
                  </a:cubicBezTo>
                  <a:close/>
                </a:path>
              </a:pathLst>
            </a:custGeom>
            <a:solidFill>
              <a:srgbClr val="F7D76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1152023" cy="103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586133" y="3748306"/>
            <a:ext cx="3711439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86133" y="4305928"/>
            <a:ext cx="3711439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590 THB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86133" y="5100405"/>
            <a:ext cx="3711439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Income Compensation : 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300 THB/day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Medical Expense Coverage: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1,500 THB/visit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Death Benefit : 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5,400 THB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741925" y="3610817"/>
            <a:ext cx="4374087" cy="3840385"/>
            <a:chOff x="0" y="0"/>
            <a:chExt cx="1152023" cy="101145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52023" cy="1011459"/>
            </a:xfrm>
            <a:custGeom>
              <a:avLst/>
              <a:gdLst/>
              <a:ahLst/>
              <a:cxnLst/>
              <a:rect r="r" b="b" t="t" l="l"/>
              <a:pathLst>
                <a:path h="1011459" w="1152023">
                  <a:moveTo>
                    <a:pt x="90268" y="0"/>
                  </a:moveTo>
                  <a:lnTo>
                    <a:pt x="1061756" y="0"/>
                  </a:lnTo>
                  <a:cubicBezTo>
                    <a:pt x="1085696" y="0"/>
                    <a:pt x="1108656" y="9510"/>
                    <a:pt x="1125584" y="26439"/>
                  </a:cubicBezTo>
                  <a:cubicBezTo>
                    <a:pt x="1142513" y="43367"/>
                    <a:pt x="1152023" y="66327"/>
                    <a:pt x="1152023" y="90268"/>
                  </a:cubicBezTo>
                  <a:lnTo>
                    <a:pt x="1152023" y="921192"/>
                  </a:lnTo>
                  <a:cubicBezTo>
                    <a:pt x="1152023" y="945132"/>
                    <a:pt x="1142513" y="968092"/>
                    <a:pt x="1125584" y="985021"/>
                  </a:cubicBezTo>
                  <a:cubicBezTo>
                    <a:pt x="1108656" y="1001949"/>
                    <a:pt x="1085696" y="1011459"/>
                    <a:pt x="1061756" y="1011459"/>
                  </a:cubicBezTo>
                  <a:lnTo>
                    <a:pt x="90268" y="1011459"/>
                  </a:lnTo>
                  <a:cubicBezTo>
                    <a:pt x="66327" y="1011459"/>
                    <a:pt x="43367" y="1001949"/>
                    <a:pt x="26439" y="985021"/>
                  </a:cubicBezTo>
                  <a:cubicBezTo>
                    <a:pt x="9510" y="968092"/>
                    <a:pt x="0" y="945132"/>
                    <a:pt x="0" y="921192"/>
                  </a:cubicBezTo>
                  <a:lnTo>
                    <a:pt x="0" y="90268"/>
                  </a:lnTo>
                  <a:cubicBezTo>
                    <a:pt x="0" y="66327"/>
                    <a:pt x="9510" y="43367"/>
                    <a:pt x="26439" y="26439"/>
                  </a:cubicBezTo>
                  <a:cubicBezTo>
                    <a:pt x="43367" y="9510"/>
                    <a:pt x="66327" y="0"/>
                    <a:pt x="90268" y="0"/>
                  </a:cubicBezTo>
                  <a:close/>
                </a:path>
              </a:pathLst>
            </a:custGeom>
            <a:solidFill>
              <a:srgbClr val="F7D76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1152023" cy="1030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7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4112620" y="3748306"/>
            <a:ext cx="3711439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PREMIUM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12620" y="4305928"/>
            <a:ext cx="3711439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990 THB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112620" y="5100405"/>
            <a:ext cx="3711439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Income Compensation : 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500 THB/day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Medical Expense Coverage: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2,000THB/visit</a:t>
            </a:r>
          </a:p>
          <a:p>
            <a:pPr algn="l"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Death Benefit : 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16,500 THB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07178" y="9118077"/>
            <a:ext cx="5908834" cy="101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95"/>
              </a:lnSpc>
            </a:pPr>
            <a:r>
              <a:rPr lang="en-US" sz="8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FinSure policy provides coverage exclusively for illnesses medically associated with PM2.5 air pollution</a:t>
            </a:r>
          </a:p>
          <a:p>
            <a:pPr algn="just" marL="184434" indent="-92217" lvl="1">
              <a:lnSpc>
                <a:spcPts val="1195"/>
              </a:lnSpc>
              <a:buFont typeface="Arial"/>
              <a:buChar char="•"/>
            </a:pPr>
            <a:r>
              <a:rPr lang="en-US" sz="8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Acute Bronchitis and Acute Bronchiolitis </a:t>
            </a:r>
          </a:p>
          <a:p>
            <a:pPr algn="just" marL="184434" indent="-92217" lvl="1">
              <a:lnSpc>
                <a:spcPts val="1195"/>
              </a:lnSpc>
              <a:buFont typeface="Arial"/>
              <a:buChar char="•"/>
            </a:pPr>
            <a:r>
              <a:rPr lang="en-US" sz="8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Chronic Bronchitis, Emphysema, and Other Chronic Obstructive Pulmonary Diseases (COPD)</a:t>
            </a:r>
          </a:p>
          <a:p>
            <a:pPr algn="just" marL="184434" indent="-92217" lvl="1">
              <a:lnSpc>
                <a:spcPts val="1195"/>
              </a:lnSpc>
              <a:buFont typeface="Arial"/>
              <a:buChar char="•"/>
            </a:pPr>
            <a:r>
              <a:rPr lang="en-US" sz="8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Malignant Neoplasms of the Trachea, Bronchus, and Lung </a:t>
            </a:r>
          </a:p>
          <a:p>
            <a:pPr algn="just" marL="184434" indent="-92217" lvl="1">
              <a:lnSpc>
                <a:spcPts val="1195"/>
              </a:lnSpc>
              <a:buFont typeface="Arial"/>
              <a:buChar char="•"/>
            </a:pPr>
            <a:r>
              <a:rPr lang="en-US" sz="8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Acute Myocardial Infarction (Heart Attack) </a:t>
            </a:r>
          </a:p>
          <a:p>
            <a:pPr algn="just">
              <a:lnSpc>
                <a:spcPts val="1195"/>
              </a:lnSpc>
            </a:pPr>
            <a:r>
              <a:rPr lang="en-US" sz="8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policy covers actual medical expenses incurred, up to the maximum insured amount. </a:t>
            </a:r>
          </a:p>
          <a:p>
            <a:pPr algn="just">
              <a:lnSpc>
                <a:spcPts val="1195"/>
              </a:lnSpc>
            </a:pPr>
            <a:r>
              <a:rPr lang="en-US" sz="8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**Note: This condition is subject to a 30-day waiting period from the date of policy issuance. 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83360" y="7841727"/>
            <a:ext cx="8032078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Key Pricing Factors: 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Forecasted AQI (maximum adjustment +7%)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High-Pollution Months (maximum adjustment +5%)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Demand Surge Sensitivity (maximum adjustment +5%)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DAGnAyLaQu4</dc:identifier>
  <dcterms:modified xsi:type="dcterms:W3CDTF">2011-08-01T06:04:30Z</dcterms:modified>
  <cp:revision>1</cp:revision>
  <dc:title>Finsure - Project Brief Deck</dc:title>
</cp:coreProperties>
</file>